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2" r:id="rId2"/>
    <p:sldId id="263" r:id="rId3"/>
    <p:sldId id="291" r:id="rId4"/>
    <p:sldId id="298" r:id="rId5"/>
    <p:sldId id="266" r:id="rId6"/>
    <p:sldId id="269" r:id="rId7"/>
    <p:sldId id="273" r:id="rId8"/>
    <p:sldId id="275" r:id="rId9"/>
    <p:sldId id="282" r:id="rId10"/>
    <p:sldId id="284" r:id="rId11"/>
    <p:sldId id="292" r:id="rId12"/>
    <p:sldId id="274" r:id="rId13"/>
    <p:sldId id="293" r:id="rId14"/>
    <p:sldId id="285" r:id="rId15"/>
    <p:sldId id="276" r:id="rId16"/>
    <p:sldId id="283" r:id="rId17"/>
    <p:sldId id="277" r:id="rId18"/>
    <p:sldId id="290" r:id="rId19"/>
    <p:sldId id="278" r:id="rId20"/>
    <p:sldId id="294" r:id="rId21"/>
    <p:sldId id="281" r:id="rId22"/>
    <p:sldId id="279" r:id="rId23"/>
    <p:sldId id="296" r:id="rId24"/>
    <p:sldId id="297" r:id="rId25"/>
    <p:sldId id="280" r:id="rId26"/>
    <p:sldId id="300" r:id="rId27"/>
    <p:sldId id="286" r:id="rId28"/>
    <p:sldId id="287" r:id="rId29"/>
    <p:sldId id="295" r:id="rId30"/>
    <p:sldId id="288" r:id="rId31"/>
    <p:sldId id="289" r:id="rId32"/>
    <p:sldId id="29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1E8"/>
    <a:srgbClr val="A22236"/>
    <a:srgbClr val="F8DDD4"/>
    <a:srgbClr val="EEA9A5"/>
    <a:srgbClr val="E3798B"/>
    <a:srgbClr val="E77D7D"/>
    <a:srgbClr val="751928"/>
    <a:srgbClr val="E26464"/>
    <a:srgbClr val="E57171"/>
    <a:srgbClr val="BC5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61" autoAdjust="0"/>
  </p:normalViewPr>
  <p:slideViewPr>
    <p:cSldViewPr snapToGrid="0">
      <p:cViewPr varScale="1">
        <p:scale>
          <a:sx n="55" d="100"/>
          <a:sy n="55" d="100"/>
        </p:scale>
        <p:origin x="632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5916176085334"/>
          <c:y val="0.14966512614981642"/>
          <c:w val="0.53993804711557947"/>
          <c:h val="0.749016249138601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35-475E-8BFD-B82C48B3F9D2}"/>
              </c:ext>
            </c:extLst>
          </c:dPt>
          <c:dPt>
            <c:idx val="1"/>
            <c:bubble3D val="0"/>
            <c:spPr>
              <a:solidFill>
                <a:srgbClr val="BC585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35-475E-8BFD-B82C48B3F9D2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  <a:alpha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35-475E-8BFD-B82C48B3F9D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75E-8BFD-B82C48B3F9D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F35-475E-8BFD-B82C48B3F9D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F35-475E-8BFD-B82C48B3F9D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F35-475E-8BFD-B82C48B3F9D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F35-475E-8BFD-B82C48B3F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거의 받지 않음</c:v>
                </c:pt>
                <c:pt idx="1">
                  <c:v>약간 받는 편</c:v>
                </c:pt>
                <c:pt idx="2">
                  <c:v>많이 받는 편</c:v>
                </c:pt>
                <c:pt idx="3">
                  <c:v>매우 많이 받는 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5.9</c:v>
                </c:pt>
                <c:pt idx="1">
                  <c:v>56.2</c:v>
                </c:pt>
                <c:pt idx="2">
                  <c:v>34.700000000000003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35-475E-8BFD-B82C48B3F9D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spc="-150" baseline="0">
                <a:solidFill>
                  <a:schemeClr val="tx2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2.4531460116403742E-2"/>
          <c:y val="1.4870942208215393E-2"/>
          <c:w val="0.89999996592994724"/>
          <c:h val="6.52948122483312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-150" baseline="0">
              <a:solidFill>
                <a:schemeClr val="tx2"/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62244536379816"/>
          <c:y val="0.32162594564128816"/>
          <c:w val="0.65577161017582797"/>
          <c:h val="0.34495585149407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BC585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3"/>
                <c:pt idx="0">
                  <c:v>Random Forest</c:v>
                </c:pt>
                <c:pt idx="1">
                  <c:v>LGBM</c:v>
                </c:pt>
                <c:pt idx="2">
                  <c:v>Neural Network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0.999</c:v>
                </c:pt>
                <c:pt idx="1">
                  <c:v>0.998</c:v>
                </c:pt>
                <c:pt idx="2">
                  <c:v>0.91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983-4BB9-8F8B-6D5B74F15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51302975"/>
        <c:axId val="251303807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Random Forest</c:v>
                      </c:pt>
                      <c:pt idx="1">
                        <c:v>LGBM</c:v>
                      </c:pt>
                      <c:pt idx="2">
                        <c:v>Neural Network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983-4BB9-8F8B-6D5B74F1534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Random Forest</c:v>
                      </c:pt>
                      <c:pt idx="1">
                        <c:v>LGBM</c:v>
                      </c:pt>
                      <c:pt idx="2">
                        <c:v>Neural Network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983-4BB9-8F8B-6D5B74F15342}"/>
                  </c:ext>
                </c:extLst>
              </c15:ser>
            </c15:filteredBarSeries>
          </c:ext>
        </c:extLst>
      </c:barChart>
      <c:catAx>
        <c:axId val="251302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1303807"/>
        <c:crosses val="autoZero"/>
        <c:auto val="1"/>
        <c:lblAlgn val="ctr"/>
        <c:lblOffset val="100"/>
        <c:noMultiLvlLbl val="0"/>
      </c:catAx>
      <c:valAx>
        <c:axId val="2513038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1302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62717582251044"/>
          <c:y val="0.31010589557245216"/>
          <c:w val="0.2134079359513896"/>
          <c:h val="0.109794019785762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0.19167</cdr:x>
      <cdr:y>0.10905</cdr:y>
    </cdr:from>
    <cdr:to>
      <cdr:x>0.80833</cdr:x>
      <cdr:y>0.96412</cdr:y>
    </cdr:to>
    <cdr:sp macro="" textlink="">
      <cdr:nvSpPr>
        <cdr:cNvPr id="2" name="원호 1"/>
        <cdr:cNvSpPr/>
      </cdr:nvSpPr>
      <cdr:spPr>
        <a:xfrm xmlns:a="http://schemas.openxmlformats.org/drawingml/2006/main" rot="21251877">
          <a:off x="1125157" y="461665"/>
          <a:ext cx="3619944" cy="3619944"/>
        </a:xfrm>
        <a:prstGeom xmlns:a="http://schemas.openxmlformats.org/drawingml/2006/main" prst="arc">
          <a:avLst>
            <a:gd name="adj1" fmla="val 11105463"/>
            <a:gd name="adj2" fmla="val 20720953"/>
          </a:avLst>
        </a:prstGeom>
        <a:noFill xmlns:a="http://schemas.openxmlformats.org/drawingml/2006/main"/>
        <a:ln xmlns:a="http://schemas.openxmlformats.org/drawingml/2006/main" w="38100">
          <a:solidFill>
            <a:srgbClr val="BC5859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solidFill>
              <a:prstClr val="white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45921-4089-4779-93A0-3DD6741612F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B643-960E-4F61-A0B1-E6E53606C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society/article/201602015718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소개 영상 틀고  시연 영상을 실험 사이 사이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시연 영상 보여주는 슬라이드 추가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인사드리겠습니다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인사</a:t>
            </a:r>
            <a:r>
              <a:rPr kumimoji="1" lang="en-US" altLang="ko-KR" dirty="0"/>
              <a:t>-</a:t>
            </a:r>
            <a:r>
              <a:rPr kumimoji="1" lang="ko-KR" altLang="en-US" dirty="0"/>
              <a:t>소개영상</a:t>
            </a:r>
            <a:r>
              <a:rPr kumimoji="1" lang="en-US" altLang="ko-KR" dirty="0"/>
              <a:t>- </a:t>
            </a:r>
            <a:r>
              <a:rPr kumimoji="1" lang="ko-KR" altLang="en-US" dirty="0"/>
              <a:t>지금부터</a:t>
            </a:r>
            <a:r>
              <a:rPr kumimoji="1" lang="en-US" altLang="ko-KR" dirty="0"/>
              <a:t>~ </a:t>
            </a:r>
            <a:r>
              <a:rPr kumimoji="1" lang="ko-KR" altLang="en-US" dirty="0"/>
              <a:t>제목도 언급</a:t>
            </a:r>
            <a:r>
              <a:rPr kumimoji="1" lang="en-US" altLang="ko-KR" dirty="0"/>
              <a:t>! </a:t>
            </a:r>
            <a:r>
              <a:rPr kumimoji="1" lang="ko-KR" altLang="en-US" dirty="0"/>
              <a:t>다시 인사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02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색채효과에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제시된 논문에 따르면 빛이 교감신경과 부교감신경의 균형을 회복시켜 치료효과를 이끌어낼 수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우리는 음악요법과 색채효과를 활용하여 사용자의 스트레스를 관리하는 </a:t>
            </a:r>
            <a:r>
              <a:rPr lang="en-US" altLang="ko-KR" dirty="0"/>
              <a:t>IOT</a:t>
            </a:r>
            <a:r>
              <a:rPr lang="ko-KR" altLang="en-US" dirty="0"/>
              <a:t>시스템을 구현하기로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8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154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전체 구상도는 다음과 같습니다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ECG</a:t>
            </a:r>
            <a:r>
              <a:rPr lang="ko-KR" altLang="en-US" dirty="0"/>
              <a:t>센서로부터 얻은 </a:t>
            </a:r>
            <a:r>
              <a:rPr lang="en-US" altLang="ko-KR" dirty="0"/>
              <a:t>HRV</a:t>
            </a:r>
            <a:r>
              <a:rPr lang="ko-KR" altLang="en-US" dirty="0"/>
              <a:t>데이터와 앙상블 모델을 활용하여 사용자의 스트레스 여부를 판별하고</a:t>
            </a:r>
            <a:r>
              <a:rPr lang="en-US" altLang="ko-KR" dirty="0"/>
              <a:t>, </a:t>
            </a:r>
            <a:r>
              <a:rPr lang="ko-KR" altLang="en-US" dirty="0"/>
              <a:t>카메라로 수집한 사용자의 표정에 </a:t>
            </a:r>
            <a:r>
              <a:rPr lang="en-US" altLang="ko-KR" dirty="0"/>
              <a:t>mini </a:t>
            </a:r>
            <a:r>
              <a:rPr lang="en-US" altLang="ko-KR" dirty="0" err="1"/>
              <a:t>Xception</a:t>
            </a:r>
            <a:r>
              <a:rPr lang="en-US" altLang="ko-KR" dirty="0"/>
              <a:t> </a:t>
            </a:r>
            <a:r>
              <a:rPr lang="ko-KR" altLang="en-US" dirty="0"/>
              <a:t>모델을 적용하여 사용자의 감정을 판별합니다</a:t>
            </a:r>
            <a:r>
              <a:rPr lang="en-US" altLang="ko-KR" dirty="0"/>
              <a:t>. </a:t>
            </a:r>
            <a:r>
              <a:rPr lang="ko-KR" altLang="en-US" dirty="0"/>
              <a:t>이렇게 파악한 사용자의 상태를 바탕으로 </a:t>
            </a:r>
            <a:r>
              <a:rPr lang="en-US" altLang="ko-KR" dirty="0"/>
              <a:t>IoT</a:t>
            </a:r>
            <a:r>
              <a:rPr lang="ko-KR" altLang="en-US" dirty="0"/>
              <a:t> 서비스를 제공하여 사용자의 스트레스를 완화시키는 것이 저희 프로젝트의 최종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9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9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PPG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HRV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과정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LED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녹색광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피부에 전달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동맥의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혈류량에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반사되는 빛 변화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반사된 빛 측정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ko-KR" altLang="en-US" b="0" dirty="0">
              <a:effectLst/>
            </a:endParaRPr>
          </a:p>
          <a:p>
            <a:r>
              <a:rPr lang="en-US" altLang="ko-KR" dirty="0"/>
              <a:t>HRV</a:t>
            </a:r>
            <a:r>
              <a:rPr lang="ko-KR" altLang="en-US" dirty="0"/>
              <a:t>를 측정하는 센서의 종류로는 두 가지가 있습니다</a:t>
            </a:r>
            <a:r>
              <a:rPr lang="en-US" altLang="ko-KR" dirty="0"/>
              <a:t>. </a:t>
            </a:r>
            <a:r>
              <a:rPr lang="ko-KR" altLang="en-US" dirty="0"/>
              <a:t>첫번째는 전류측정방식을 이용한 </a:t>
            </a:r>
            <a:r>
              <a:rPr lang="en-US" altLang="ko-KR" dirty="0"/>
              <a:t>ECG </a:t>
            </a:r>
            <a:r>
              <a:rPr lang="ko-KR" altLang="en-US" dirty="0"/>
              <a:t>센서이고 두번째는 </a:t>
            </a:r>
            <a:r>
              <a:rPr lang="ko-KR" altLang="en-US" dirty="0" err="1"/>
              <a:t>광전용</a:t>
            </a:r>
            <a:r>
              <a:rPr lang="ko-KR" altLang="en-US" dirty="0"/>
              <a:t> </a:t>
            </a:r>
            <a:r>
              <a:rPr lang="ko-KR" altLang="en-US" dirty="0" err="1"/>
              <a:t>맥파를</a:t>
            </a:r>
            <a:r>
              <a:rPr lang="ko-KR" altLang="en-US" dirty="0"/>
              <a:t> 이용한 </a:t>
            </a:r>
            <a:r>
              <a:rPr lang="en-US" altLang="ko-KR" dirty="0"/>
              <a:t>PPG</a:t>
            </a:r>
            <a:r>
              <a:rPr lang="ko-KR" altLang="en-US" dirty="0"/>
              <a:t>센서입니다</a:t>
            </a:r>
            <a:r>
              <a:rPr lang="en-US" altLang="ko-KR" dirty="0"/>
              <a:t>. </a:t>
            </a:r>
            <a:br>
              <a:rPr lang="ko-KR" altLang="en-US" dirty="0"/>
            </a:br>
            <a:r>
              <a:rPr lang="ko-KR" altLang="en-US" dirty="0"/>
              <a:t>장점 언급</a:t>
            </a:r>
            <a:r>
              <a:rPr lang="en-US" altLang="ko-KR" dirty="0"/>
              <a:t>. ECG </a:t>
            </a:r>
            <a:r>
              <a:rPr lang="ko-KR" altLang="en-US" dirty="0"/>
              <a:t>센서는 정확도가 높다는 장점이 있지만</a:t>
            </a:r>
            <a:r>
              <a:rPr lang="en-US" altLang="ko-KR" dirty="0"/>
              <a:t>, </a:t>
            </a:r>
            <a:r>
              <a:rPr lang="ko-KR" altLang="en-US" dirty="0"/>
              <a:t>보통 웨어러블 디바이스에서는 측정이 간편한 </a:t>
            </a:r>
            <a:r>
              <a:rPr lang="en-US" altLang="ko-KR" dirty="0"/>
              <a:t>PPG </a:t>
            </a:r>
            <a:r>
              <a:rPr lang="ko-KR" altLang="en-US" dirty="0"/>
              <a:t>센서를 많이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7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PPG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HRV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과정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LED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녹색광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피부에 전달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동맥의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혈류량에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 반사되는 빛 변화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반사된 빛 측정 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PPG </a:t>
            </a:r>
            <a:r>
              <a:rPr lang="ko-KR" altLang="en-US" dirty="0"/>
              <a:t>센서를 사용한 스마트 밴드를 제작하였으나 </a:t>
            </a:r>
            <a:r>
              <a:rPr lang="en-US" altLang="ko-KR" dirty="0"/>
              <a:t>PPG </a:t>
            </a:r>
            <a:r>
              <a:rPr lang="ko-KR" altLang="en-US" dirty="0"/>
              <a:t>센서의 성능이 예상보다 낮아</a:t>
            </a:r>
            <a:br>
              <a:rPr lang="ko-KR" altLang="en-US" dirty="0"/>
            </a:br>
            <a:r>
              <a:rPr lang="ko-KR" altLang="en-US" dirty="0"/>
              <a:t>측정 데이터의 정확도를 높이기 위해 </a:t>
            </a:r>
            <a:r>
              <a:rPr lang="en-US" altLang="ko-KR" dirty="0"/>
              <a:t>ECG </a:t>
            </a:r>
            <a:r>
              <a:rPr lang="ko-KR" altLang="en-US" dirty="0"/>
              <a:t>센서를 사용하기로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4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사무환경에서의 스트레스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data : 369290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 test data : 41034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논문의 데이터는 일반적인 사무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보고서 작성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프리젠테이션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이메일 읽기 및 정보 검색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피실험자를 대상으로 한 실험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 </a:t>
            </a:r>
            <a:r>
              <a:rPr lang="ko-KR" altLang="en-US" b="0" dirty="0" err="1">
                <a:effectLst/>
              </a:rPr>
              <a:t>전처리</a:t>
            </a:r>
            <a:r>
              <a:rPr lang="ko-KR" altLang="en-US" b="0" dirty="0">
                <a:effectLst/>
              </a:rPr>
              <a:t> 과정 짧게</a:t>
            </a:r>
            <a:r>
              <a:rPr lang="en-US" altLang="ko-KR" b="0" dirty="0">
                <a:effectLst/>
              </a:rPr>
              <a:t>, feature </a:t>
            </a: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 이유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직장인들의 업무환경에서 오는 스트레스를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HRV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지표로 하여 판단하였음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우리도 직장인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학생을 대상으로 하기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유사성이 존재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추출하는 상황 역시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앉아서 측정한다는 점에서 데이터에 유사성이 존재함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ECG</a:t>
            </a:r>
            <a:r>
              <a:rPr lang="ko-KR" altLang="en-US" dirty="0"/>
              <a:t>데이터로부터 이러한 정보를 산출할 수 있다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87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사무환경에서의 스트레스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data : 369290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 test data : 41034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논문의 데이터는 일반적인 사무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보고서 작성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프리젠테이션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이메일 읽기 및 정보 검색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피실험자를 대상으로 한 실험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 이유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직장인들의 업무환경에서 오는 스트레스를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HRV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지표로 하여 판단하였음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우리도 직장인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학생을 대상으로 하기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유사성이 존재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추출하는 상황 역시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앉아서 측정한다는 점에서 데이터에 유사성이 존재함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r>
              <a:rPr lang="ko-KR" altLang="en-US" dirty="0"/>
              <a:t>총 </a:t>
            </a:r>
            <a:r>
              <a:rPr lang="en-US" altLang="ko-KR" dirty="0"/>
              <a:t>36</a:t>
            </a:r>
            <a:r>
              <a:rPr lang="ko-KR" altLang="en-US" dirty="0"/>
              <a:t>개의 인자 중 핵심 인자 </a:t>
            </a:r>
            <a:r>
              <a:rPr lang="en-US" altLang="ko-KR" dirty="0"/>
              <a:t>8</a:t>
            </a:r>
            <a:r>
              <a:rPr lang="ko-KR" altLang="en-US" dirty="0"/>
              <a:t>개를 선정하여 스트레스 판별 모델 </a:t>
            </a:r>
            <a:r>
              <a:rPr lang="en-US" altLang="ko-KR" dirty="0"/>
              <a:t>3</a:t>
            </a:r>
            <a:r>
              <a:rPr lang="ko-KR" altLang="en-US" dirty="0"/>
              <a:t>가지를 만들었습니다</a:t>
            </a:r>
            <a:r>
              <a:rPr lang="en-US" altLang="ko-KR" dirty="0"/>
              <a:t>. 3</a:t>
            </a:r>
            <a:r>
              <a:rPr lang="ko-KR" altLang="en-US" dirty="0"/>
              <a:t>가지 모델의 </a:t>
            </a:r>
            <a:r>
              <a:rPr lang="en-US" altLang="ko-KR" dirty="0"/>
              <a:t>validation data</a:t>
            </a:r>
            <a:r>
              <a:rPr lang="ko-KR" altLang="en-US" dirty="0"/>
              <a:t>로 검정한 결과</a:t>
            </a:r>
            <a:r>
              <a:rPr lang="en-US" altLang="ko-KR" dirty="0"/>
              <a:t>, </a:t>
            </a:r>
            <a:r>
              <a:rPr lang="ko-KR" altLang="en-US" dirty="0"/>
              <a:t>정확도가 너무 높아 과적합이 우려되기 때문에 </a:t>
            </a:r>
            <a:r>
              <a:rPr lang="en-US" altLang="ko-KR" dirty="0"/>
              <a:t>3 </a:t>
            </a:r>
            <a:r>
              <a:rPr lang="ko-KR" altLang="en-US" dirty="0"/>
              <a:t>모델의 결과를 취합하는 앙상블 모델을 사용하기로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31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/>
              <a:t>완성된 앙상블 모델의 성능을 검증하기 위해 실험을 진행했습니다</a:t>
            </a:r>
            <a:r>
              <a:rPr lang="en-US" altLang="ko-KR" dirty="0"/>
              <a:t>. </a:t>
            </a:r>
            <a:r>
              <a:rPr lang="ko-KR" altLang="en-US" dirty="0"/>
              <a:t>데이터셋과 유사한 스트레스 환경을 조성하여 피실험자의 </a:t>
            </a:r>
            <a:r>
              <a:rPr lang="en-US" altLang="ko-KR" dirty="0" err="1"/>
              <a:t>hrv</a:t>
            </a:r>
            <a:r>
              <a:rPr lang="ko-KR" altLang="en-US" dirty="0"/>
              <a:t>데이터를 수집하고</a:t>
            </a:r>
            <a:r>
              <a:rPr lang="en-US" altLang="ko-KR" dirty="0"/>
              <a:t>, </a:t>
            </a:r>
            <a:r>
              <a:rPr lang="ko-KR" altLang="en-US" dirty="0"/>
              <a:t>이를 이용하여 스트레스 판별 모델을 검증하여</a:t>
            </a:r>
            <a:r>
              <a:rPr lang="en-US" altLang="ko-KR" dirty="0"/>
              <a:t>, </a:t>
            </a:r>
            <a:r>
              <a:rPr lang="ko-KR" altLang="en-US" dirty="0"/>
              <a:t>아래와 같은 결과를 얻었습니다</a:t>
            </a:r>
            <a:r>
              <a:rPr lang="en-US" altLang="ko-KR" dirty="0"/>
              <a:t>. </a:t>
            </a:r>
            <a:r>
              <a:rPr lang="ko-KR" altLang="en-US" dirty="0"/>
              <a:t>각각 단일모델보다 앙상블 모델에서 더 높은 정확도를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54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-&gt;inception +Extreme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inception: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개를 한 층에서 구성하는 형태를 취하는 특징을 가짐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b="0" dirty="0">
                <a:effectLst/>
              </a:rPr>
              <a:t>왼쪽은 데이터셋에 대한 내용이고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오른쪽은 </a:t>
            </a:r>
            <a:r>
              <a:rPr lang="en-US" altLang="ko-KR" b="0" dirty="0">
                <a:effectLst/>
              </a:rPr>
              <a:t>mini-</a:t>
            </a:r>
            <a:r>
              <a:rPr lang="en-US" altLang="ko-KR" b="0" dirty="0" err="1">
                <a:effectLst/>
              </a:rPr>
              <a:t>Xception</a:t>
            </a:r>
            <a:r>
              <a:rPr lang="en-US" altLang="ko-KR" b="0" dirty="0">
                <a:effectLst/>
              </a:rPr>
              <a:t> </a:t>
            </a:r>
            <a:r>
              <a:rPr lang="ko-KR" altLang="en-US" b="0" dirty="0">
                <a:effectLst/>
              </a:rPr>
              <a:t>모델에 관한 내용</a:t>
            </a:r>
            <a:r>
              <a:rPr lang="en-US" altLang="ko-KR" b="0" dirty="0">
                <a:effectLst/>
              </a:rPr>
              <a:t>.</a:t>
            </a:r>
          </a:p>
          <a:p>
            <a:pPr rtl="0"/>
            <a:r>
              <a:rPr lang="ko-KR" altLang="en-US" b="0" dirty="0">
                <a:effectLst/>
              </a:rPr>
              <a:t>표정을 이용하여 감정을 판별할 때</a:t>
            </a:r>
            <a:r>
              <a:rPr lang="en-US" altLang="ko-KR" b="0" dirty="0">
                <a:effectLst/>
              </a:rPr>
              <a:t>, fer2013</a:t>
            </a:r>
            <a:r>
              <a:rPr lang="ko-KR" altLang="en-US" b="0" dirty="0">
                <a:effectLst/>
              </a:rPr>
              <a:t>이라는 데이터셋으로 훈련된 </a:t>
            </a:r>
            <a:r>
              <a:rPr lang="en-US" altLang="ko-KR" b="0" dirty="0">
                <a:effectLst/>
              </a:rPr>
              <a:t>mini-</a:t>
            </a:r>
            <a:r>
              <a:rPr lang="en-US" altLang="ko-KR" b="0" dirty="0" err="1">
                <a:effectLst/>
              </a:rPr>
              <a:t>Xception</a:t>
            </a:r>
            <a:r>
              <a:rPr lang="ko-KR" altLang="en-US" b="0" dirty="0">
                <a:effectLst/>
              </a:rPr>
              <a:t>모델을 사용했습니다</a:t>
            </a:r>
            <a:r>
              <a:rPr lang="en-US" altLang="ko-KR" b="0" dirty="0">
                <a:effectLst/>
              </a:rPr>
              <a:t>.</a:t>
            </a:r>
            <a:r>
              <a:rPr lang="ko-KR" altLang="en-US" b="0" dirty="0">
                <a:effectLst/>
              </a:rPr>
              <a:t> 이 모델의 특징을 이것</a:t>
            </a:r>
            <a:r>
              <a:rPr lang="en-US" altLang="ko-KR" b="0" dirty="0">
                <a:effectLst/>
              </a:rPr>
              <a:t>,</a:t>
            </a:r>
            <a:r>
              <a:rPr lang="ko-KR" altLang="en-US" b="0" dirty="0">
                <a:effectLst/>
              </a:rPr>
              <a:t>이것입니다</a:t>
            </a:r>
            <a:r>
              <a:rPr lang="en-US" altLang="ko-KR" b="0" dirty="0">
                <a:effectLst/>
              </a:rPr>
              <a:t>. 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단계에서 빠르다는 장점이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정확성이 떨어진다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2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2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80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제공하는 서비스에 대한 내용을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스트레스 여부와 감정에 따라 스피커와 램프가 다음 표와 같이 </a:t>
            </a:r>
            <a:r>
              <a:rPr lang="en-US" altLang="ko-KR" dirty="0"/>
              <a:t>WKREHDGKQSLEK. </a:t>
            </a:r>
            <a:r>
              <a:rPr lang="ko-KR" altLang="en-US" dirty="0"/>
              <a:t>예를 들어 스트레스가 있고 부정적인 감정이 감지될 때</a:t>
            </a:r>
            <a:r>
              <a:rPr lang="en-US" altLang="ko-KR" dirty="0"/>
              <a:t>, </a:t>
            </a:r>
            <a:r>
              <a:rPr lang="ko-KR" altLang="en-US" dirty="0"/>
              <a:t>클래식이나 잔잔한 음악이 재생되고 </a:t>
            </a:r>
            <a:r>
              <a:rPr lang="ko-KR" altLang="en-US" dirty="0" err="1"/>
              <a:t>무드등이</a:t>
            </a:r>
            <a:r>
              <a:rPr lang="ko-KR" altLang="en-US" dirty="0"/>
              <a:t> 파란색으로 켜지게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69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부교감신경을 자극하는 색상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진정효과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스트레스 해소에 효과적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차분하게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긴장완화에 도움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심신 회복력을 높임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교감신경을 자극하는 색상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Pink: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사람을 긴장하게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근육의 강장 촉진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Yellow: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긍정적인 사고를 유도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집중력과 창의력 증진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Violet: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감수성을 조절하고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배고픔을 덜 느끼게 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r>
              <a:rPr lang="ko-KR" altLang="en-US" b="0" dirty="0">
                <a:effectLst/>
              </a:rPr>
              <a:t>저희 </a:t>
            </a:r>
            <a:r>
              <a:rPr lang="en-US" altLang="ko-KR" b="0" dirty="0" err="1">
                <a:effectLst/>
              </a:rPr>
              <a:t>iot</a:t>
            </a:r>
            <a:r>
              <a:rPr lang="ko-KR" altLang="en-US" b="0" dirty="0">
                <a:effectLst/>
              </a:rPr>
              <a:t>시스템은</a:t>
            </a:r>
            <a:r>
              <a:rPr lang="en-US" altLang="ko-KR" b="0" dirty="0">
                <a:effectLst/>
              </a:rPr>
              <a:t> </a:t>
            </a:r>
            <a:r>
              <a:rPr lang="ko-KR" altLang="en-US" b="0" dirty="0">
                <a:effectLst/>
              </a:rPr>
              <a:t>스트레스와 감정 상태에 따라 총 </a:t>
            </a:r>
            <a:r>
              <a:rPr lang="en-US" altLang="ko-KR" b="0" dirty="0">
                <a:effectLst/>
              </a:rPr>
              <a:t>5</a:t>
            </a:r>
            <a:r>
              <a:rPr lang="ko-KR" altLang="en-US" b="0" dirty="0">
                <a:effectLst/>
              </a:rPr>
              <a:t>가지의 컬러를 제공합니다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각각의 컬러는 이와 같은 고유의 효과를 지니고 있습니다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그리고 음성 명령어를 통해 </a:t>
            </a:r>
            <a:r>
              <a:rPr lang="ko-KR" altLang="en-US" b="0" dirty="0" err="1">
                <a:effectLst/>
              </a:rPr>
              <a:t>무드등을</a:t>
            </a:r>
            <a:r>
              <a:rPr lang="ko-KR" altLang="en-US" b="0" dirty="0">
                <a:effectLst/>
              </a:rPr>
              <a:t> 제어할 수 있습니다</a:t>
            </a:r>
            <a:r>
              <a:rPr lang="en-US" altLang="ko-KR" b="0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202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 err="1"/>
              <a:t>iot</a:t>
            </a:r>
            <a:r>
              <a:rPr lang="ko-KR" altLang="en-US" dirty="0"/>
              <a:t>시스템은 스트레스 여부에 따라 다른 장르의 노래를 들려줍니다</a:t>
            </a:r>
            <a:r>
              <a:rPr lang="en-US" altLang="ko-KR" dirty="0"/>
              <a:t>. </a:t>
            </a:r>
            <a:r>
              <a:rPr lang="ko-KR" altLang="en-US" dirty="0"/>
              <a:t>스트레스가 있을 경우에는 스트레스 완화에 도움이 되는 노래가 재생되고</a:t>
            </a:r>
            <a:r>
              <a:rPr lang="en-US" altLang="ko-KR" dirty="0"/>
              <a:t>, </a:t>
            </a:r>
            <a:r>
              <a:rPr lang="ko-KR" altLang="en-US" dirty="0"/>
              <a:t>스트레스가 없는 경우에는 사용자가 평소 </a:t>
            </a:r>
            <a:r>
              <a:rPr lang="ko-KR" altLang="en-US" dirty="0" err="1"/>
              <a:t>즐겨듣는</a:t>
            </a:r>
            <a:r>
              <a:rPr lang="ko-KR" altLang="en-US" dirty="0"/>
              <a:t> 음악이 재생됩니다</a:t>
            </a:r>
            <a:r>
              <a:rPr lang="en-US" altLang="ko-KR" dirty="0"/>
              <a:t>. </a:t>
            </a:r>
            <a:r>
              <a:rPr lang="ko-KR" altLang="en-US" dirty="0"/>
              <a:t>음악 재생 기능 역시 음성 명령어를 통해 제어할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15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부교감신경을 자극하는 색상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진정효과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스트레스 해소에 효과적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차분하게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긴장완화에 도움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심신 회복력을 높임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교감신경을 자극하는 색상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Pink: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사람을 긴장하게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근육의 강장 촉진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Yellow: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긍정적인 사고를 유도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집중력과 창의력 증진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Violet: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감수성을 조절하고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배고픔을 덜 느끼게 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r>
              <a:rPr lang="ko-KR" altLang="en-US" b="0" dirty="0">
                <a:effectLst/>
              </a:rPr>
              <a:t>앞서 언급한 명령어 이외에도 간단한 인사나 오늘의 날씨를 안내해줄 수 있습니다</a:t>
            </a:r>
            <a:r>
              <a:rPr lang="en-US" altLang="ko-KR" b="0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4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시나리오는 다음과 같은 순서로 진행됩니다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ECG</a:t>
            </a:r>
            <a:r>
              <a:rPr lang="ko-KR" altLang="en-US" dirty="0"/>
              <a:t>센서로부터 산출한 </a:t>
            </a:r>
            <a:r>
              <a:rPr lang="en-US" altLang="ko-KR" dirty="0"/>
              <a:t>HRV</a:t>
            </a:r>
            <a:r>
              <a:rPr lang="ko-KR" altLang="en-US" dirty="0"/>
              <a:t>데이터를 이용하여 스트레스를 판별하고</a:t>
            </a:r>
            <a:r>
              <a:rPr lang="en-US" altLang="ko-KR" dirty="0"/>
              <a:t>, </a:t>
            </a:r>
            <a:r>
              <a:rPr lang="ko-KR" altLang="en-US" dirty="0"/>
              <a:t>표정으로부터 유추한 감정 정보를 활용하여 사용자의 니즈를 파악하고 이에 따라 </a:t>
            </a:r>
            <a:r>
              <a:rPr lang="ko-KR" altLang="en-US" dirty="0" err="1"/>
              <a:t>무드등과</a:t>
            </a:r>
            <a:r>
              <a:rPr lang="ko-KR" altLang="en-US" dirty="0"/>
              <a:t> 음악 재생 기능이 제어됩니다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1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63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-&gt;inception +Extreme</a:t>
            </a:r>
            <a:endParaRPr lang="ko-KR" altLang="en-US" b="0" dirty="0">
              <a:effectLst/>
            </a:endParaRP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모두들 즐겁게 프로젝트를 </a:t>
            </a:r>
            <a:r>
              <a:rPr lang="ko-KR" altLang="en-US" b="0" dirty="0" err="1">
                <a:effectLst/>
              </a:rPr>
              <a:t>진행하다보니</a:t>
            </a:r>
            <a:r>
              <a:rPr lang="ko-KR" altLang="en-US" b="0" dirty="0">
                <a:effectLst/>
              </a:rPr>
              <a:t> 스트레스가 </a:t>
            </a:r>
            <a:r>
              <a:rPr lang="en-US" altLang="ko-KR" b="0" dirty="0">
                <a:effectLst/>
              </a:rPr>
              <a:t>1</a:t>
            </a:r>
            <a:r>
              <a:rPr lang="ko-KR" altLang="en-US" b="0" dirty="0">
                <a:effectLst/>
              </a:rPr>
              <a:t>이라고 나오는 사람이 별로 없다</a:t>
            </a:r>
            <a:r>
              <a:rPr lang="en-US" altLang="ko-KR" b="0" dirty="0">
                <a:effectLst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inception: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개를 한 층에서 구성하는 형태를 취하는 특징을 가짐</a:t>
            </a:r>
            <a:endParaRPr lang="ko-KR" altLang="en-US" b="0" dirty="0">
              <a:effectLst/>
            </a:endParaRPr>
          </a:p>
          <a:p>
            <a:pPr rtl="0"/>
            <a:endParaRPr lang="en-US" altLang="ko-KR" b="0" dirty="0">
              <a:effectLst/>
            </a:endParaRP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저희 </a:t>
            </a:r>
            <a:r>
              <a:rPr lang="en-US" altLang="ko-KR" b="0" dirty="0">
                <a:effectLst/>
              </a:rPr>
              <a:t>IOT</a:t>
            </a:r>
            <a:r>
              <a:rPr lang="ko-KR" altLang="en-US" b="0" dirty="0">
                <a:effectLst/>
              </a:rPr>
              <a:t>서비스의 효과를 알기 위해</a:t>
            </a:r>
            <a:r>
              <a:rPr lang="en-US" altLang="ko-KR" b="0" dirty="0">
                <a:effectLst/>
              </a:rPr>
              <a:t>(</a:t>
            </a:r>
            <a:r>
              <a:rPr lang="ko-KR" altLang="en-US" b="0" dirty="0">
                <a:effectLst/>
              </a:rPr>
              <a:t> 실험목적 읽기</a:t>
            </a:r>
            <a:r>
              <a:rPr lang="en-US" altLang="ko-KR" b="0" dirty="0">
                <a:effectLst/>
              </a:rPr>
              <a:t>) </a:t>
            </a:r>
            <a:r>
              <a:rPr lang="ko-KR" altLang="en-US" b="0" dirty="0">
                <a:effectLst/>
              </a:rPr>
              <a:t>확인하는 실험을 진행했습니다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실험 결과</a:t>
            </a:r>
            <a:r>
              <a:rPr lang="en-US" altLang="ko-KR" b="0" dirty="0">
                <a:effectLst/>
              </a:rPr>
              <a:t>, 10</a:t>
            </a:r>
            <a:r>
              <a:rPr lang="ko-KR" altLang="en-US" b="0" dirty="0">
                <a:effectLst/>
              </a:rPr>
              <a:t>회 중 </a:t>
            </a:r>
            <a:r>
              <a:rPr lang="en-US" altLang="ko-KR" b="0" dirty="0">
                <a:effectLst/>
              </a:rPr>
              <a:t>7 </a:t>
            </a:r>
            <a:r>
              <a:rPr lang="ko-KR" altLang="en-US" b="0" dirty="0">
                <a:effectLst/>
              </a:rPr>
              <a:t>회의 스트레스 완화 효과를 관찰할 수 있었습니다</a:t>
            </a:r>
            <a:r>
              <a:rPr lang="en-US" altLang="ko-KR" b="0" dirty="0">
                <a:effectLst/>
              </a:rPr>
              <a:t>.</a:t>
            </a:r>
            <a:br>
              <a:rPr lang="ko-KR" altLang="en-US" b="0" dirty="0">
                <a:effectLst/>
              </a:rPr>
            </a:br>
            <a:endParaRPr lang="en-US" altLang="ko-KR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단계에서 빠르다는 장점이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정확성이 떨어진다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선례 없이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개선</a:t>
            </a:r>
            <a:r>
              <a:rPr lang="en-US" altLang="ko-KR" dirty="0"/>
              <a:t>/2 </a:t>
            </a:r>
            <a:r>
              <a:rPr lang="ko-KR" altLang="en-US" dirty="0"/>
              <a:t>응용</a:t>
            </a:r>
            <a:br>
              <a:rPr lang="ko-KR" altLang="en-US" dirty="0"/>
            </a:br>
            <a:r>
              <a:rPr lang="ko-KR" altLang="en-US" dirty="0"/>
              <a:t>좔좔 읽기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31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5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5998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-&gt;inception +Extreme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inception: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개를 한 층에서 구성하는 형태를 취하는 특징을 가짐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단계에서 빠르다는 장점이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정확성이 떨어진다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38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-&gt;inception +Extreme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inception: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개를 한 층에서 구성하는 형태를 취하는 특징을 가짐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단계에서 빠르다는 장점이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정확성이 떨어진다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18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Mini-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Xception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-&gt;inception +Extreme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inception: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개를 한 층에서 구성하는 형태를 취하는 특징을 가짐</a:t>
            </a:r>
            <a:endParaRPr lang="ko-KR" altLang="en-US" b="0" dirty="0">
              <a:effectLst/>
            </a:endParaRPr>
          </a:p>
          <a:p>
            <a:pPr rtl="0"/>
            <a:br>
              <a:rPr lang="ko-KR" altLang="en-US" b="0" dirty="0">
                <a:effectLst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단계에서 빠르다는 장점이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정확성이 떨어진다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2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/>
              <a:t>고려한 것 먼저 언급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팀 구성원 전공을 최대한 살려서 </a:t>
            </a:r>
            <a:r>
              <a:rPr lang="en-US" altLang="ko-KR" dirty="0"/>
              <a:t>+ 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에 접목할 수 있도록 주제 선정</a:t>
            </a:r>
            <a:endParaRPr lang="en-US" altLang="ko-KR" dirty="0"/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저희 팀은 주제를 선정할 때 가장 중요하게 생각한 점은 각자의 전공과 능력을 발휘할 수 있도록 하는 것이었습니다</a:t>
            </a:r>
            <a:r>
              <a:rPr lang="en-US" altLang="ko-KR" dirty="0"/>
              <a:t>. </a:t>
            </a:r>
            <a:r>
              <a:rPr lang="ko-KR" altLang="en-US" dirty="0"/>
              <a:t>전공과 </a:t>
            </a:r>
            <a:r>
              <a:rPr lang="en-US" altLang="ko-KR" dirty="0"/>
              <a:t>AI</a:t>
            </a:r>
            <a:r>
              <a:rPr lang="ko-KR" altLang="en-US" dirty="0"/>
              <a:t>를 접목할 수 있는 주제라면 더욱 좋을 것이라고 생각했습니다</a:t>
            </a:r>
            <a:r>
              <a:rPr lang="en-US" altLang="ko-KR" dirty="0"/>
              <a:t>. </a:t>
            </a:r>
            <a:r>
              <a:rPr lang="ko-KR" altLang="en-US" dirty="0"/>
              <a:t>그 결과</a:t>
            </a:r>
            <a:r>
              <a:rPr lang="en-US" altLang="ko-KR" dirty="0"/>
              <a:t>, “</a:t>
            </a:r>
            <a:r>
              <a:rPr lang="ko-KR" altLang="en-US" dirty="0"/>
              <a:t>생체 데이터 기반 </a:t>
            </a:r>
            <a:r>
              <a:rPr lang="en-US" altLang="ko-KR" dirty="0"/>
              <a:t>IOT </a:t>
            </a:r>
            <a:r>
              <a:rPr lang="ko-KR" altLang="en-US" dirty="0"/>
              <a:t>시스템</a:t>
            </a:r>
            <a:r>
              <a:rPr lang="en-US" altLang="ko-KR" dirty="0"/>
              <a:t>"</a:t>
            </a:r>
            <a:r>
              <a:rPr lang="ko-KR" altLang="en-US" dirty="0"/>
              <a:t>을 주제로 선정하게 되었습니다</a:t>
            </a:r>
            <a:r>
              <a:rPr lang="en-US" altLang="ko-KR" dirty="0"/>
              <a:t>. </a:t>
            </a:r>
            <a:r>
              <a:rPr lang="ko-KR" altLang="en-US" dirty="0"/>
              <a:t>그렇다면 사람들에게 필요한</a:t>
            </a:r>
            <a:r>
              <a:rPr lang="en-US" altLang="ko-KR" dirty="0"/>
              <a:t> </a:t>
            </a:r>
            <a:r>
              <a:rPr lang="ko-KR" altLang="en-US" dirty="0"/>
              <a:t>서비스로는 무엇이 좋을지 고민해본 결과</a:t>
            </a:r>
            <a:r>
              <a:rPr lang="en-US" altLang="ko-KR" dirty="0"/>
              <a:t>, </a:t>
            </a:r>
            <a:r>
              <a:rPr lang="ko-KR" altLang="en-US" dirty="0"/>
              <a:t>저희가 주목한 주제는 바로 ＂</a:t>
            </a:r>
            <a:r>
              <a:rPr lang="ko-KR" altLang="en-US" dirty="0" err="1"/>
              <a:t>스트레스＂입니다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3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“</a:t>
            </a:r>
            <a:r>
              <a:rPr kumimoji="1" lang="ko-KR" altLang="en-US" dirty="0" err="1"/>
              <a:t>스트레스＂란</a:t>
            </a:r>
            <a:r>
              <a:rPr kumimoji="1" lang="ko-KR" altLang="en-US" dirty="0"/>
              <a:t> 무엇일까요</a:t>
            </a:r>
            <a:r>
              <a:rPr kumimoji="1" lang="en-US" altLang="ko-KR" dirty="0"/>
              <a:t>?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9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이유와 결과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580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https://www.hankyung.com/society/article/2016020157181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 질병관리본부</a:t>
            </a:r>
            <a:endParaRPr lang="en-US" altLang="ko-KR" dirty="0"/>
          </a:p>
          <a:p>
            <a:r>
              <a:rPr lang="en-US" altLang="ko-KR" dirty="0"/>
              <a:t>30%</a:t>
            </a:r>
            <a:r>
              <a:rPr lang="ko-KR" altLang="en-US" dirty="0"/>
              <a:t>도 되지 않습니다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77BAE-E0E0-0A4D-A040-DEF56EB9EA5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462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간격은 일정하지 않고 불규칙적으로 길어졌다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짧아졌다 하는 무작위의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진동형태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박동과 박동 사이 간격의 연속적인 변이를 분석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b="0" dirty="0">
                <a:effectLst/>
              </a:rPr>
              <a:t>HRV</a:t>
            </a:r>
            <a:r>
              <a:rPr lang="ko-KR" altLang="en-US" b="0" dirty="0">
                <a:effectLst/>
              </a:rPr>
              <a:t>라고 말하기</a:t>
            </a:r>
            <a:r>
              <a:rPr lang="en-US" altLang="ko-KR" b="0" dirty="0">
                <a:effectLst/>
              </a:rPr>
              <a:t>!</a:t>
            </a:r>
          </a:p>
          <a:p>
            <a:pPr rtl="0"/>
            <a:r>
              <a:rPr lang="ko-KR" altLang="en-US" b="0" dirty="0">
                <a:effectLst/>
              </a:rPr>
              <a:t>왼쪽을 봤을 때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이런 상황</a:t>
            </a:r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오른쪽을 봤을 때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저런 상황</a:t>
            </a:r>
            <a:r>
              <a:rPr lang="en-US" altLang="ko-KR" b="0" dirty="0">
                <a:effectLst/>
              </a:rPr>
              <a:t>.</a:t>
            </a:r>
          </a:p>
          <a:p>
            <a:pPr rtl="0"/>
            <a:r>
              <a:rPr lang="ko-KR" altLang="en-US" b="0" dirty="0">
                <a:effectLst/>
              </a:rPr>
              <a:t>저희는 </a:t>
            </a:r>
            <a:r>
              <a:rPr lang="en-US" altLang="ko-KR" b="0" dirty="0" err="1">
                <a:effectLst/>
              </a:rPr>
              <a:t>hrv</a:t>
            </a:r>
            <a:r>
              <a:rPr lang="ko-KR" altLang="en-US" b="0" dirty="0">
                <a:effectLst/>
              </a:rPr>
              <a:t>를 관찰하여 스트레스 여부를 판별하기로 했습니다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5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스트레스를 완화시킬 수 있는 방안으로 음악 요법과 색채 효과에 주목했습니다</a:t>
            </a:r>
            <a:r>
              <a:rPr lang="en-US" altLang="ko-KR" dirty="0"/>
              <a:t>. </a:t>
            </a:r>
            <a:r>
              <a:rPr lang="ko-KR" altLang="en-US" dirty="0"/>
              <a:t>먼저 음악요법에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슬라이드에 제시된 논문에 따르면 대상자가 선호하는 음악을 들을 때 불안이 감소되고 정서는 안정되며 스트레스가 감소하는 긍정적인 영향을 준다고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B643-960E-4F61-A0B1-E6E53606C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0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9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8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5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33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8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7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9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2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BBA1-755E-464E-AAD6-D9654E8D43A5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E10B0-2202-4B18-B97A-BA3AB1E73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10" Type="http://schemas.microsoft.com/office/2007/relationships/hdphoto" Target="../media/hdphoto4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microsoft.com/office/2007/relationships/hdphoto" Target="../media/hdphoto6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82154" y="3226960"/>
            <a:ext cx="7626735" cy="363172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B464E3-CAD2-A44A-9F0C-9E875AE5BC4C}"/>
              </a:ext>
            </a:extLst>
          </p:cNvPr>
          <p:cNvSpPr/>
          <p:nvPr/>
        </p:nvSpPr>
        <p:spPr>
          <a:xfrm>
            <a:off x="3175927" y="3257890"/>
            <a:ext cx="6023952" cy="329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27"/>
              </a:lnSpc>
            </a:pPr>
            <a:r>
              <a:rPr lang="ko-KR" altLang="en-US" sz="1600" spc="-13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지금부터 당신을 스트레스로부터 보호해드리겠습니다</a:t>
            </a:r>
            <a:r>
              <a:rPr lang="en-US" altLang="ko-KR" sz="1600" spc="-13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6948D1-ED49-0A4A-A29A-0FFA5F90F90B}"/>
              </a:ext>
            </a:extLst>
          </p:cNvPr>
          <p:cNvSpPr/>
          <p:nvPr/>
        </p:nvSpPr>
        <p:spPr>
          <a:xfrm>
            <a:off x="1788691" y="1084836"/>
            <a:ext cx="8798423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rPr>
              <a:t>스트레스 관리를 위한 </a:t>
            </a:r>
            <a:endParaRPr lang="en-US" altLang="ko-KR" sz="4800" b="1" spc="-300" dirty="0">
              <a:ln>
                <a:solidFill>
                  <a:srgbClr val="751928">
                    <a:alpha val="60000"/>
                  </a:srgbClr>
                </a:solidFill>
              </a:ln>
              <a:solidFill>
                <a:srgbClr val="751928"/>
              </a:solidFill>
              <a:latin typeface="+mj-ea"/>
              <a:ea typeface="+mj-ea"/>
            </a:endParaRPr>
          </a:p>
          <a:p>
            <a:pPr algn="ctr"/>
            <a:endParaRPr lang="en-US" altLang="ko-KR" sz="600" spc="-300" dirty="0">
              <a:ln>
                <a:solidFill>
                  <a:srgbClr val="A22236">
                    <a:alpha val="9500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8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생체신호 기반의 홈 </a:t>
            </a:r>
            <a:r>
              <a:rPr lang="en-US" altLang="ko-KR" sz="48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IoT</a:t>
            </a:r>
            <a:r>
              <a:rPr lang="en-US" altLang="ko-KR" sz="48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</a:t>
            </a:r>
            <a:r>
              <a:rPr lang="ko-KR" altLang="en-US" sz="48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시스템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8FB604-8BBC-40D6-B40F-A45305C25B45}"/>
              </a:ext>
            </a:extLst>
          </p:cNvPr>
          <p:cNvSpPr/>
          <p:nvPr/>
        </p:nvSpPr>
        <p:spPr>
          <a:xfrm>
            <a:off x="3395947" y="4343577"/>
            <a:ext cx="5466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C5859"/>
                </a:solidFill>
                <a:latin typeface="+mj-lt"/>
                <a:ea typeface="Noto Sans CJK KR DemiLight" panose="020B0400000000000000" pitchFamily="34" charset="-128"/>
              </a:rPr>
              <a:t>BIOT</a:t>
            </a:r>
          </a:p>
          <a:p>
            <a:pPr algn="ctr"/>
            <a:endParaRPr lang="en-US" altLang="ko-KR" sz="1000" b="1" dirty="0">
              <a:ln>
                <a:solidFill>
                  <a:srgbClr val="751928">
                    <a:alpha val="18000"/>
                  </a:srgbClr>
                </a:solidFill>
              </a:ln>
              <a:solidFill>
                <a:srgbClr val="751928"/>
              </a:solidFill>
              <a:latin typeface="+mj-lt"/>
              <a:ea typeface="Noto Sans CJK KR DemiLight" panose="020B0400000000000000" pitchFamily="34" charset="-128"/>
            </a:endParaRPr>
          </a:p>
          <a:p>
            <a:pPr algn="ctr"/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A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반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2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조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강용호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김재희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 err="1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박춘화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 err="1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심재혁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 err="1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정서희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 </a:t>
            </a:r>
            <a:r>
              <a:rPr lang="en-US" altLang="ko-KR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| </a:t>
            </a:r>
            <a:r>
              <a:rPr lang="ko-KR" altLang="en-US" sz="1600" spc="-130" dirty="0">
                <a:ln>
                  <a:solidFill>
                    <a:srgbClr val="751928">
                      <a:alpha val="18000"/>
                    </a:srgbClr>
                  </a:solidFill>
                </a:ln>
                <a:solidFill>
                  <a:srgbClr val="751928"/>
                </a:solidFill>
                <a:latin typeface="+mj-lt"/>
                <a:ea typeface="Noto Sans CJK KR DemiLight" panose="020B0400000000000000" pitchFamily="34" charset="-128"/>
              </a:rPr>
              <a:t>채유진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-269296" y="5557836"/>
            <a:ext cx="13025898" cy="884622"/>
            <a:chOff x="-269296" y="5557836"/>
            <a:chExt cx="13025898" cy="88462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그룹 167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169" name="직선 연결선 16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자유형 17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 17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180" name="직선 연결선 1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자유형 1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자유형 1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0" name="직선 연결선 189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그룹 191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193" name="직선 연결선 192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자유형 200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자유형 201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3" name="직선 연결선 202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205" name="직선 연결선 204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자유형 212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자유형 213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216" name="직선 연결선 215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자유형 223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자유형 224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6" name="그룹 225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27" name="직선 연결선 226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자유형 234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자유형 235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7" name="직선 연결선 236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3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2" y="703674"/>
            <a:ext cx="647558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색채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,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빛의 스트레스 완화 효과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3" y="273827"/>
            <a:ext cx="4037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Color Effect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60942" y="2799422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붉은 색이 자율신경계의 교감신경을 촉진하고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 </a:t>
            </a:r>
            <a:endParaRPr lang="ko-KR" altLang="en-US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푸른 빛은 부교감 신경을 촉진한다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 </a:t>
            </a:r>
            <a:endParaRPr lang="ko-KR" altLang="en-US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따라서 빛이 생화학적인 시스템에 작용하여 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치료효과를 이끌어낼 수 </a:t>
            </a:r>
            <a:r>
              <a:rPr lang="ko-KR" altLang="en-US" sz="20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있다”는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논문을 참고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Picture 2" descr="https://lh5.googleusercontent.com/F2sWzlgVH-rOM7AySj15lW1lPmsqk0N8ZTD7Ki7HY_vFAH4QtIib0ID2rPh_dcO6PjfXcMvpXNN9-YLYA1COVm3svW12Gg4OR0jtFDW5vjlGZxweTze-qDBHlhZkl222N3uTc8jZn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44" y="1718866"/>
            <a:ext cx="3694134" cy="460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각 삼각형[R] 9">
            <a:extLst>
              <a:ext uri="{FF2B5EF4-FFF2-40B4-BE49-F238E27FC236}">
                <a16:creationId xmlns:a16="http://schemas.microsoft.com/office/drawing/2014/main" id="{522700B2-F87E-B24F-9401-721451154EDA}"/>
              </a:ext>
            </a:extLst>
          </p:cNvPr>
          <p:cNvSpPr/>
          <p:nvPr/>
        </p:nvSpPr>
        <p:spPr>
          <a:xfrm rot="10800000">
            <a:off x="4915586" y="0"/>
            <a:ext cx="7295464" cy="4330787"/>
          </a:xfrm>
          <a:custGeom>
            <a:avLst/>
            <a:gdLst>
              <a:gd name="connsiteX0" fmla="*/ 0 w 6397047"/>
              <a:gd name="connsiteY0" fmla="*/ 4233928 h 4233928"/>
              <a:gd name="connsiteX1" fmla="*/ 0 w 6397047"/>
              <a:gd name="connsiteY1" fmla="*/ 0 h 4233928"/>
              <a:gd name="connsiteX2" fmla="*/ 6397047 w 6397047"/>
              <a:gd name="connsiteY2" fmla="*/ 4233928 h 4233928"/>
              <a:gd name="connsiteX3" fmla="*/ 0 w 6397047"/>
              <a:gd name="connsiteY3" fmla="*/ 4233928 h 4233928"/>
              <a:gd name="connsiteX0" fmla="*/ 0 w 6397047"/>
              <a:gd name="connsiteY0" fmla="*/ 3248090 h 3248090"/>
              <a:gd name="connsiteX1" fmla="*/ 14288 w 6397047"/>
              <a:gd name="connsiteY1" fmla="*/ 0 h 3248090"/>
              <a:gd name="connsiteX2" fmla="*/ 6397047 w 6397047"/>
              <a:gd name="connsiteY2" fmla="*/ 3248090 h 3248090"/>
              <a:gd name="connsiteX3" fmla="*/ 0 w 6397047"/>
              <a:gd name="connsiteY3" fmla="*/ 3248090 h 3248090"/>
              <a:gd name="connsiteX0" fmla="*/ 0 w 6654222"/>
              <a:gd name="connsiteY0" fmla="*/ 3248090 h 3248090"/>
              <a:gd name="connsiteX1" fmla="*/ 14288 w 6654222"/>
              <a:gd name="connsiteY1" fmla="*/ 0 h 3248090"/>
              <a:gd name="connsiteX2" fmla="*/ 6654222 w 6654222"/>
              <a:gd name="connsiteY2" fmla="*/ 3248090 h 3248090"/>
              <a:gd name="connsiteX3" fmla="*/ 0 w 6654222"/>
              <a:gd name="connsiteY3" fmla="*/ 3248090 h 3248090"/>
              <a:gd name="connsiteX0" fmla="*/ 0 w 5288718"/>
              <a:gd name="connsiteY0" fmla="*/ 3248090 h 3248090"/>
              <a:gd name="connsiteX1" fmla="*/ 14288 w 5288718"/>
              <a:gd name="connsiteY1" fmla="*/ 0 h 3248090"/>
              <a:gd name="connsiteX2" fmla="*/ 5288718 w 5288718"/>
              <a:gd name="connsiteY2" fmla="*/ 3248090 h 3248090"/>
              <a:gd name="connsiteX3" fmla="*/ 0 w 5288718"/>
              <a:gd name="connsiteY3" fmla="*/ 3248090 h 3248090"/>
              <a:gd name="connsiteX0" fmla="*/ 0 w 5471598"/>
              <a:gd name="connsiteY0" fmla="*/ 3248090 h 3248090"/>
              <a:gd name="connsiteX1" fmla="*/ 14288 w 5471598"/>
              <a:gd name="connsiteY1" fmla="*/ 0 h 3248090"/>
              <a:gd name="connsiteX2" fmla="*/ 5471598 w 5471598"/>
              <a:gd name="connsiteY2" fmla="*/ 3248090 h 3248090"/>
              <a:gd name="connsiteX3" fmla="*/ 0 w 5471598"/>
              <a:gd name="connsiteY3" fmla="*/ 3248090 h 324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598" h="3248090">
                <a:moveTo>
                  <a:pt x="0" y="3248090"/>
                </a:moveTo>
                <a:cubicBezTo>
                  <a:pt x="4763" y="2165393"/>
                  <a:pt x="9525" y="1082697"/>
                  <a:pt x="14288" y="0"/>
                </a:cubicBezTo>
                <a:lnTo>
                  <a:pt x="5471598" y="3248090"/>
                </a:lnTo>
                <a:lnTo>
                  <a:pt x="0" y="3248090"/>
                </a:lnTo>
                <a:close/>
              </a:path>
            </a:pathLst>
          </a:cu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0E785F45-E142-284B-8629-8BD3AAD4E062}"/>
              </a:ext>
            </a:extLst>
          </p:cNvPr>
          <p:cNvSpPr txBox="1"/>
          <p:nvPr/>
        </p:nvSpPr>
        <p:spPr>
          <a:xfrm>
            <a:off x="888960" y="4151021"/>
            <a:ext cx="597763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3"/>
              </a:lnSpc>
            </a:pPr>
            <a:r>
              <a:rPr lang="en-US" altLang="ko-KR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</a:t>
            </a:r>
            <a:r>
              <a:rPr lang="ko-KR" altLang="en-US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전체 구상도</a:t>
            </a:r>
            <a:endParaRPr lang="en-US" altLang="ko-KR" sz="6600" spc="-200" dirty="0">
              <a:solidFill>
                <a:srgbClr val="A2223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83571" y="5395911"/>
            <a:ext cx="13025898" cy="884622"/>
            <a:chOff x="-269296" y="5557836"/>
            <a:chExt cx="13025898" cy="88462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자유형 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 7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자유형 5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 3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74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623888" y="368839"/>
            <a:ext cx="5087937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AI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프로젝트 전체 구상도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723F1C-B438-48B8-AC12-0D64B42649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98035"/>
            <a:ext cx="12192000" cy="2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각 삼각형[R] 9">
            <a:extLst>
              <a:ext uri="{FF2B5EF4-FFF2-40B4-BE49-F238E27FC236}">
                <a16:creationId xmlns:a16="http://schemas.microsoft.com/office/drawing/2014/main" id="{522700B2-F87E-B24F-9401-721451154EDA}"/>
              </a:ext>
            </a:extLst>
          </p:cNvPr>
          <p:cNvSpPr/>
          <p:nvPr/>
        </p:nvSpPr>
        <p:spPr>
          <a:xfrm rot="10800000">
            <a:off x="4915586" y="0"/>
            <a:ext cx="7295464" cy="4330787"/>
          </a:xfrm>
          <a:custGeom>
            <a:avLst/>
            <a:gdLst>
              <a:gd name="connsiteX0" fmla="*/ 0 w 6397047"/>
              <a:gd name="connsiteY0" fmla="*/ 4233928 h 4233928"/>
              <a:gd name="connsiteX1" fmla="*/ 0 w 6397047"/>
              <a:gd name="connsiteY1" fmla="*/ 0 h 4233928"/>
              <a:gd name="connsiteX2" fmla="*/ 6397047 w 6397047"/>
              <a:gd name="connsiteY2" fmla="*/ 4233928 h 4233928"/>
              <a:gd name="connsiteX3" fmla="*/ 0 w 6397047"/>
              <a:gd name="connsiteY3" fmla="*/ 4233928 h 4233928"/>
              <a:gd name="connsiteX0" fmla="*/ 0 w 6397047"/>
              <a:gd name="connsiteY0" fmla="*/ 3248090 h 3248090"/>
              <a:gd name="connsiteX1" fmla="*/ 14288 w 6397047"/>
              <a:gd name="connsiteY1" fmla="*/ 0 h 3248090"/>
              <a:gd name="connsiteX2" fmla="*/ 6397047 w 6397047"/>
              <a:gd name="connsiteY2" fmla="*/ 3248090 h 3248090"/>
              <a:gd name="connsiteX3" fmla="*/ 0 w 6397047"/>
              <a:gd name="connsiteY3" fmla="*/ 3248090 h 3248090"/>
              <a:gd name="connsiteX0" fmla="*/ 0 w 6654222"/>
              <a:gd name="connsiteY0" fmla="*/ 3248090 h 3248090"/>
              <a:gd name="connsiteX1" fmla="*/ 14288 w 6654222"/>
              <a:gd name="connsiteY1" fmla="*/ 0 h 3248090"/>
              <a:gd name="connsiteX2" fmla="*/ 6654222 w 6654222"/>
              <a:gd name="connsiteY2" fmla="*/ 3248090 h 3248090"/>
              <a:gd name="connsiteX3" fmla="*/ 0 w 6654222"/>
              <a:gd name="connsiteY3" fmla="*/ 3248090 h 3248090"/>
              <a:gd name="connsiteX0" fmla="*/ 0 w 5288718"/>
              <a:gd name="connsiteY0" fmla="*/ 3248090 h 3248090"/>
              <a:gd name="connsiteX1" fmla="*/ 14288 w 5288718"/>
              <a:gd name="connsiteY1" fmla="*/ 0 h 3248090"/>
              <a:gd name="connsiteX2" fmla="*/ 5288718 w 5288718"/>
              <a:gd name="connsiteY2" fmla="*/ 3248090 h 3248090"/>
              <a:gd name="connsiteX3" fmla="*/ 0 w 5288718"/>
              <a:gd name="connsiteY3" fmla="*/ 3248090 h 3248090"/>
              <a:gd name="connsiteX0" fmla="*/ 0 w 5471598"/>
              <a:gd name="connsiteY0" fmla="*/ 3248090 h 3248090"/>
              <a:gd name="connsiteX1" fmla="*/ 14288 w 5471598"/>
              <a:gd name="connsiteY1" fmla="*/ 0 h 3248090"/>
              <a:gd name="connsiteX2" fmla="*/ 5471598 w 5471598"/>
              <a:gd name="connsiteY2" fmla="*/ 3248090 h 3248090"/>
              <a:gd name="connsiteX3" fmla="*/ 0 w 5471598"/>
              <a:gd name="connsiteY3" fmla="*/ 3248090 h 324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598" h="3248090">
                <a:moveTo>
                  <a:pt x="0" y="3248090"/>
                </a:moveTo>
                <a:cubicBezTo>
                  <a:pt x="4763" y="2165393"/>
                  <a:pt x="9525" y="1082697"/>
                  <a:pt x="14288" y="0"/>
                </a:cubicBezTo>
                <a:lnTo>
                  <a:pt x="5471598" y="3248090"/>
                </a:lnTo>
                <a:lnTo>
                  <a:pt x="0" y="3248090"/>
                </a:lnTo>
                <a:close/>
              </a:path>
            </a:pathLst>
          </a:cu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0E785F45-E142-284B-8629-8BD3AAD4E062}"/>
              </a:ext>
            </a:extLst>
          </p:cNvPr>
          <p:cNvSpPr txBox="1"/>
          <p:nvPr/>
        </p:nvSpPr>
        <p:spPr>
          <a:xfrm>
            <a:off x="888960" y="4151021"/>
            <a:ext cx="778768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3"/>
              </a:lnSpc>
            </a:pPr>
            <a:r>
              <a:rPr lang="en-US" altLang="ko-KR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 </a:t>
            </a:r>
            <a:r>
              <a:rPr lang="ko-KR" altLang="en-US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모델링</a:t>
            </a:r>
            <a:r>
              <a:rPr lang="en-US" altLang="ko-KR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스트레스</a:t>
            </a:r>
            <a:r>
              <a:rPr lang="en-US" altLang="ko-KR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 </a:t>
            </a:r>
            <a:r>
              <a:rPr lang="ko-KR" altLang="en-US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감정</a:t>
            </a:r>
            <a:r>
              <a:rPr lang="en-US" altLang="ko-KR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en-US" altLang="ko-KR" sz="6600" spc="-200" dirty="0">
              <a:solidFill>
                <a:srgbClr val="A2223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83571" y="5395911"/>
            <a:ext cx="13025898" cy="884622"/>
            <a:chOff x="-269296" y="5557836"/>
            <a:chExt cx="13025898" cy="88462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자유형 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 7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자유형 5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 3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4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10715555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HRV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측정용 센서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Smart Band with HRV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80251" y="2053933"/>
            <a:ext cx="9787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심박변이도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(HRV)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데이터의 정확도를 높이기 위해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두가지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측정방식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비교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 </a:t>
            </a:r>
            <a:endParaRPr lang="ko-KR" altLang="en-US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39267" y="2645402"/>
            <a:ext cx="10007852" cy="3716292"/>
            <a:chOff x="1423308" y="2608505"/>
            <a:chExt cx="10007852" cy="3716292"/>
          </a:xfrm>
        </p:grpSpPr>
        <p:sp>
          <p:nvSpPr>
            <p:cNvPr id="38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1423308" y="2608505"/>
              <a:ext cx="10007851" cy="400110"/>
            </a:xfrm>
            <a:prstGeom prst="rect">
              <a:avLst/>
            </a:prstGeom>
            <a:solidFill>
              <a:srgbClr val="A22236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 b="1" spc="-16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1. </a:t>
              </a:r>
              <a:r>
                <a:rPr lang="ko-KR" altLang="en-US" dirty="0"/>
                <a:t>전류측정방식을 이용한 </a:t>
              </a:r>
              <a:r>
                <a:rPr lang="en-US" altLang="ko-KR" dirty="0"/>
                <a:t>ECG </a:t>
              </a:r>
              <a:r>
                <a:rPr lang="ko-KR" altLang="en-US" dirty="0"/>
                <a:t>센서</a:t>
              </a:r>
            </a:p>
          </p:txBody>
        </p:sp>
        <p:pic>
          <p:nvPicPr>
            <p:cNvPr id="4105" name="Picture 9" descr="https://lh3.googleusercontent.com/J9FVVHE4Iy0cxKiUScvg67GNs5XQsDgcJBwQvwaTw0xazb2a_Re2IgC9RDweJxRfmR6sITczEBmJ3a5qoTELWqKMpQR8PClAsZK8UIg5IJ4PUgU58gx3jFzY_pHJl5xiotXaKpImXO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325" y="3053281"/>
              <a:ext cx="3797157" cy="123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lh5.googleusercontent.com/QE47KIAqHz2A0pxCRMggUikbD4_5TCjN7e8tCl9Cxc1SbS8MUjuaELiK1PPqRCnivKAKij95pTh43VAp9NxMyJtZAQ-RAFtBD1AEprCpCDAJ8nNcQRJg1S9H99aiGL1EwY8UFxEzi8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341" y="3242161"/>
              <a:ext cx="5541819" cy="308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1423309" y="4526632"/>
              <a:ext cx="10007850" cy="414335"/>
            </a:xfrm>
            <a:prstGeom prst="rect">
              <a:avLst/>
            </a:prstGeom>
            <a:solidFill>
              <a:srgbClr val="A22236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 spc="-30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spc="-160" dirty="0"/>
                <a:t>2. </a:t>
              </a:r>
              <a:r>
                <a:rPr lang="ko-KR" altLang="en-US" sz="2000" spc="-160" dirty="0" err="1"/>
                <a:t>광전용</a:t>
              </a:r>
              <a:r>
                <a:rPr lang="ko-KR" altLang="en-US" sz="2000" spc="-160" dirty="0"/>
                <a:t> </a:t>
              </a:r>
              <a:r>
                <a:rPr lang="ko-KR" altLang="en-US" sz="2000" spc="-160" dirty="0" err="1"/>
                <a:t>맥파를</a:t>
              </a:r>
              <a:r>
                <a:rPr lang="ko-KR" altLang="en-US" sz="2000" spc="-160" dirty="0"/>
                <a:t> 이용한 </a:t>
              </a:r>
              <a:r>
                <a:rPr lang="en-US" altLang="ko-KR" sz="2000" spc="-160" dirty="0"/>
                <a:t>PPG </a:t>
              </a:r>
              <a:r>
                <a:rPr lang="ko-KR" altLang="en-US" sz="2000" spc="-160" dirty="0"/>
                <a:t>센서</a:t>
              </a:r>
            </a:p>
          </p:txBody>
        </p:sp>
        <p:pic>
          <p:nvPicPr>
            <p:cNvPr id="4107" name="Picture 11" descr="https://lh4.googleusercontent.com/fVJfEsHTobzcetV5sC8nCLNjt7jGlreAZaPQoKlt0-udEmeYal69fuUFU5O__5nniv_xOdqu2W6CZSwDpj9hvjv7Ms9mwrW81dik6NScn6-8f3zZqnA7c-NVGBkEqorg9f6B4Irq_6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94" y="5106456"/>
              <a:ext cx="3323823" cy="121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207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624839" y="2519680"/>
            <a:ext cx="3609759" cy="404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89371" y="1506737"/>
            <a:ext cx="3745281" cy="514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1071555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 판별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PPG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활용 스마트 밴드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Smart Band with HRV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24839" y="2519679"/>
            <a:ext cx="3609759" cy="543946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디스플레이 </a:t>
            </a:r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심박수</a:t>
            </a:r>
            <a:endParaRPr lang="ko-KR" altLang="en-US" sz="2000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91" y="1811544"/>
            <a:ext cx="1078093" cy="446336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91" y="2299550"/>
            <a:ext cx="1977103" cy="415779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536">
            <a:off x="10191811" y="5627112"/>
            <a:ext cx="783647" cy="86592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09732" y="3230829"/>
            <a:ext cx="3424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센서로 </a:t>
            </a:r>
            <a:r>
              <a:rPr lang="en-US" altLang="ko-KR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추출</a:t>
            </a:r>
            <a:endParaRPr lang="en-US" altLang="ko-KR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데이터에서 </a:t>
            </a:r>
            <a:r>
              <a:rPr lang="ko-KR" altLang="en-US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심박수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계산</a:t>
            </a:r>
            <a:endParaRPr lang="en-US" altLang="ko-KR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계산된 </a:t>
            </a:r>
            <a:r>
              <a:rPr lang="ko-KR" altLang="en-US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심박수가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디스플레이에 표시됨 </a:t>
            </a:r>
            <a:endParaRPr lang="en-US" altLang="ko-KR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48169" y="5152358"/>
            <a:ext cx="3216510" cy="1071881"/>
            <a:chOff x="828930" y="5382767"/>
            <a:chExt cx="2890925" cy="941833"/>
          </a:xfrm>
        </p:grpSpPr>
        <p:sp>
          <p:nvSpPr>
            <p:cNvPr id="54" name="직사각형 53"/>
            <p:cNvSpPr/>
            <p:nvPr/>
          </p:nvSpPr>
          <p:spPr>
            <a:xfrm>
              <a:off x="828930" y="5867400"/>
              <a:ext cx="488861" cy="432816"/>
            </a:xfrm>
            <a:prstGeom prst="rect">
              <a:avLst/>
            </a:prstGeom>
            <a:solidFill>
              <a:srgbClr val="E26464"/>
            </a:solidFill>
            <a:ln>
              <a:solidFill>
                <a:srgbClr val="EEA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센서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073233" y="5891784"/>
              <a:ext cx="646622" cy="432816"/>
            </a:xfrm>
            <a:prstGeom prst="rect">
              <a:avLst/>
            </a:prstGeom>
            <a:solidFill>
              <a:srgbClr val="E26464"/>
            </a:solidFill>
            <a:ln>
              <a:solidFill>
                <a:srgbClr val="EEA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</a:t>
              </a:r>
              <a:endParaRPr lang="en-US" altLang="ko-KR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밴드</a:t>
              </a:r>
            </a:p>
          </p:txBody>
        </p:sp>
        <p:cxnSp>
          <p:nvCxnSpPr>
            <p:cNvPr id="57" name="직선 화살표 연결선 56"/>
            <p:cNvCxnSpPr>
              <a:stCxn id="54" idx="3"/>
              <a:endCxn id="56" idx="1"/>
            </p:cNvCxnSpPr>
            <p:nvPr/>
          </p:nvCxnSpPr>
          <p:spPr>
            <a:xfrm>
              <a:off x="1317791" y="6083808"/>
              <a:ext cx="1755442" cy="24384"/>
            </a:xfrm>
            <a:prstGeom prst="straightConnector1">
              <a:avLst/>
            </a:prstGeom>
            <a:ln w="25400">
              <a:solidFill>
                <a:srgbClr val="DF53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아래쪽 화살표 설명선 61"/>
            <p:cNvSpPr/>
            <p:nvPr/>
          </p:nvSpPr>
          <p:spPr>
            <a:xfrm>
              <a:off x="1063966" y="5382768"/>
              <a:ext cx="1198938" cy="658368"/>
            </a:xfrm>
            <a:prstGeom prst="downArrowCallout">
              <a:avLst>
                <a:gd name="adj1" fmla="val 13161"/>
                <a:gd name="adj2" fmla="val 21583"/>
                <a:gd name="adj3" fmla="val 25000"/>
                <a:gd name="adj4" fmla="val 57570"/>
              </a:avLst>
            </a:prstGeom>
            <a:solidFill>
              <a:srgbClr val="EEA9A5"/>
            </a:solidFill>
            <a:ln>
              <a:solidFill>
                <a:srgbClr val="EEA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 추출과</a:t>
              </a:r>
              <a:endParaRPr lang="en-US" altLang="ko-KR" sz="11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1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1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심박수</a:t>
              </a:r>
              <a:r>
                <a:rPr lang="ko-KR" altLang="en-US" sz="11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계산</a:t>
              </a:r>
            </a:p>
          </p:txBody>
        </p:sp>
        <p:sp>
          <p:nvSpPr>
            <p:cNvPr id="63" name="아래쪽 화살표 설명선 62"/>
            <p:cNvSpPr/>
            <p:nvPr/>
          </p:nvSpPr>
          <p:spPr>
            <a:xfrm>
              <a:off x="2540107" y="5382767"/>
              <a:ext cx="737014" cy="658368"/>
            </a:xfrm>
            <a:prstGeom prst="downArrowCallout">
              <a:avLst>
                <a:gd name="adj1" fmla="val 15013"/>
                <a:gd name="adj2" fmla="val 21583"/>
                <a:gd name="adj3" fmla="val 25000"/>
                <a:gd name="adj4" fmla="val 57570"/>
              </a:avLst>
            </a:prstGeom>
            <a:solidFill>
              <a:srgbClr val="EEA9A5"/>
            </a:solidFill>
            <a:ln>
              <a:solidFill>
                <a:srgbClr val="EEA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심박수</a:t>
              </a:r>
              <a:r>
                <a:rPr lang="ko-KR" altLang="en-US" sz="11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sz="11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1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전송</a:t>
              </a:r>
            </a:p>
          </p:txBody>
        </p:sp>
      </p:grpSp>
      <p:sp>
        <p:nvSpPr>
          <p:cNvPr id="68" name="타원 67"/>
          <p:cNvSpPr/>
          <p:nvPr/>
        </p:nvSpPr>
        <p:spPr>
          <a:xfrm>
            <a:off x="6015014" y="3624399"/>
            <a:ext cx="390377" cy="429413"/>
          </a:xfrm>
          <a:prstGeom prst="ellipse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112464" y="1994475"/>
            <a:ext cx="305571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한계</a:t>
            </a:r>
            <a:r>
              <a:rPr lang="en-US" altLang="ko-KR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: </a:t>
            </a:r>
          </a:p>
          <a:p>
            <a:endParaRPr lang="en-US" altLang="ko-KR" sz="900" b="1" dirty="0">
              <a:solidFill>
                <a:srgbClr val="A222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손목에서 측정된 신호가 부정확하여 스마트 밴드에 </a:t>
            </a:r>
            <a:r>
              <a:rPr lang="en-US" altLang="ko-KR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PPG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사용하기 어려움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438088" y="5757229"/>
            <a:ext cx="1264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샤오미</a:t>
            </a:r>
            <a:r>
              <a:rPr lang="ko-KR" altLang="en-US" sz="14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미밴드</a:t>
            </a:r>
            <a:r>
              <a:rPr lang="en-US" altLang="ko-KR" sz="14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4</a:t>
            </a:r>
          </a:p>
          <a:p>
            <a:pPr algn="r"/>
            <a:r>
              <a:rPr lang="en-US" altLang="ko-KR" sz="14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PPG </a:t>
            </a:r>
            <a:r>
              <a:rPr lang="ko-KR" altLang="en-US" sz="14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센서</a:t>
            </a:r>
          </a:p>
        </p:txBody>
      </p:sp>
      <p:pic>
        <p:nvPicPr>
          <p:cNvPr id="71" name="Picture 4" descr="https://lh4.googleusercontent.com/dW8A0FciYpQiD1nnzUSqpsxG-liCJr4g3zm0xXK4xCs-WQ7p5peO1js8fV2I3MmCYUggLXTyslX7J_Whw58BIVODimOFVn5GLHPRNMgPZHhg9ZGzte3wxOI4msu2ZjBprMFRTjz1CG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122" r="984"/>
          <a:stretch/>
        </p:blipFill>
        <p:spPr bwMode="auto">
          <a:xfrm>
            <a:off x="8031862" y="4079568"/>
            <a:ext cx="1722335" cy="15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380077" y="3543202"/>
            <a:ext cx="1077539" cy="276999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A22236"/>
                </a:solidFill>
              </a:rPr>
              <a:t>[</a:t>
            </a:r>
            <a:r>
              <a: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정상적인 신호</a:t>
            </a:r>
          </a:p>
        </p:txBody>
      </p:sp>
      <p:pic>
        <p:nvPicPr>
          <p:cNvPr id="73" name="Picture 6" descr="https://lh5.googleusercontent.com/hJOj3wZIigPdPIsSiwia6q1edJGT3RcrJKnvaIlG4J6wvQsx6Ks3iJpfUo6FSOjXWhgIhzIKjAIrplsDvp2j7MmPW439OlVXbFb2ATT6cVfnWYdc5lLRwT6mVJmgbVPqALo5eQMEx7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6904" r="28221" b="7144"/>
          <a:stretch/>
        </p:blipFill>
        <p:spPr bwMode="auto">
          <a:xfrm>
            <a:off x="9762011" y="3969578"/>
            <a:ext cx="1734753" cy="150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6443713" y="3864580"/>
            <a:ext cx="1407878" cy="0"/>
          </a:xfrm>
          <a:prstGeom prst="line">
            <a:avLst/>
          </a:prstGeom>
          <a:noFill/>
          <a:ln w="41275">
            <a:solidFill>
              <a:srgbClr val="A2223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7889371" y="1217439"/>
            <a:ext cx="3729653" cy="594105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PPG </a:t>
            </a:r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센서 </a:t>
            </a:r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SEN-11574</a:t>
            </a:r>
            <a:endParaRPr lang="ko-KR" altLang="en-US" sz="2000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46304" y="3543203"/>
            <a:ext cx="1513556" cy="276999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A22236"/>
                </a:solidFill>
              </a:rPr>
              <a:t>[</a:t>
            </a:r>
            <a:r>
              <a: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센서로 측정되는 신호</a:t>
            </a:r>
          </a:p>
        </p:txBody>
      </p:sp>
      <p:sp>
        <p:nvSpPr>
          <p:cNvPr id="76" name="타원 75"/>
          <p:cNvSpPr/>
          <p:nvPr/>
        </p:nvSpPr>
        <p:spPr>
          <a:xfrm>
            <a:off x="4911450" y="3614530"/>
            <a:ext cx="702214" cy="608496"/>
          </a:xfrm>
          <a:prstGeom prst="ellipse">
            <a:avLst/>
          </a:prstGeom>
          <a:noFill/>
          <a:ln w="412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4172340" y="3864580"/>
            <a:ext cx="671456" cy="0"/>
          </a:xfrm>
          <a:prstGeom prst="line">
            <a:avLst/>
          </a:prstGeom>
          <a:noFill/>
          <a:ln w="41275">
            <a:solidFill>
              <a:srgbClr val="A2223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97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208275" y="2259037"/>
            <a:ext cx="5349240" cy="431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4840" y="2254077"/>
            <a:ext cx="5349240" cy="431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08275" y="2254077"/>
            <a:ext cx="5349240" cy="418003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Time-domain measure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4840" y="2254077"/>
            <a:ext cx="5349240" cy="418003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ECG </a:t>
            </a:r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데이터 전처리</a:t>
            </a:r>
          </a:p>
        </p:txBody>
      </p:sp>
      <p:pic>
        <p:nvPicPr>
          <p:cNvPr id="7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65" y="298355"/>
            <a:ext cx="4511335" cy="147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3" r="34862" b="47397"/>
          <a:stretch/>
        </p:blipFill>
        <p:spPr bwMode="auto">
          <a:xfrm>
            <a:off x="9026170" y="293971"/>
            <a:ext cx="1197050" cy="7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4.googleusercontent.com/V_7FkbcX-LBOcPyxOmCEQ2St4BxqUaHHFXUrSa4Q1HvYhxBXJizTnq3jhXi8hCYe6FQ3YDFzPpChzsqzNDzP81pRaUPbJcDN8JDKaF3Qg535NLjWsc67pLh3hse9NRNGWC0C4r3ao0U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r="9301" b="74296"/>
          <a:stretch/>
        </p:blipFill>
        <p:spPr bwMode="auto">
          <a:xfrm>
            <a:off x="867328" y="2877160"/>
            <a:ext cx="4864261" cy="92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i9OedzKXp1zuPY9msy2p2Mnqqi-ScUHKIalxRin4Is0wG1GkO70KqzRzILvkQkc77CTNlSRVPVAl26TTUNkCHzySROSxSNzah-ONsfeiD_wLiPPQJ5A49LQ5TKP9h1hee4D97-Kmyz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07" y="4647991"/>
            <a:ext cx="3003368" cy="18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10715555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 판별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Preprocessing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Data Preprocessing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328" y="3949593"/>
            <a:ext cx="4023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Fourier Transformation:</a:t>
            </a:r>
          </a:p>
          <a:p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시간 도메인 </a:t>
            </a:r>
            <a:r>
              <a:rPr lang="en-US" altLang="ko-KR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주파수도메인으로 변환</a:t>
            </a:r>
          </a:p>
          <a:p>
            <a:endParaRPr lang="ko-KR" altLang="en-US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65205"/>
              </p:ext>
            </p:extLst>
          </p:nvPr>
        </p:nvGraphicFramePr>
        <p:xfrm>
          <a:off x="6216568" y="2663478"/>
          <a:ext cx="5340947" cy="3904962"/>
        </p:xfrm>
        <a:graphic>
          <a:graphicData uri="http://schemas.openxmlformats.org/drawingml/2006/table">
            <a:tbl>
              <a:tblPr/>
              <a:tblGrid>
                <a:gridCol w="1179727">
                  <a:extLst>
                    <a:ext uri="{9D8B030D-6E8A-4147-A177-3AD203B41FA5}">
                      <a16:colId xmlns:a16="http://schemas.microsoft.com/office/drawing/2014/main" val="2178301555"/>
                    </a:ext>
                  </a:extLst>
                </a:gridCol>
                <a:gridCol w="4161220">
                  <a:extLst>
                    <a:ext uri="{9D8B030D-6E8A-4147-A177-3AD203B41FA5}">
                      <a16:colId xmlns:a16="http://schemas.microsoft.com/office/drawing/2014/main" val="342597496"/>
                    </a:ext>
                  </a:extLst>
                </a:gridCol>
              </a:tblGrid>
              <a:tr h="2778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HR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심장박동수</a:t>
                      </a:r>
                      <a:endParaRPr lang="ko-KR" altLang="en-US" sz="12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174145"/>
                  </a:ext>
                </a:extLst>
              </a:tr>
              <a:tr h="3574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SDNN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심박변이도에 기여하는 모든 주기 요소들을 반영하는 지표</a:t>
                      </a:r>
                      <a:r>
                        <a:rPr lang="en-US" altLang="ko-KR" sz="1200" b="1" kern="1200" spc="-15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b="1" kern="1200" spc="-15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28472"/>
                  </a:ext>
                </a:extLst>
              </a:tr>
              <a:tr h="3574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RMSSD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심장에 대한 부교감신경계의 조절에 대한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예측치</a:t>
                      </a:r>
                      <a:endParaRPr lang="ko-KR" altLang="en-US" sz="12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740672"/>
                  </a:ext>
                </a:extLst>
              </a:tr>
              <a:tr h="3574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pNN50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심장에서의 부교감신경의 조절을 볼 수 있는 측정치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486363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SDSD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인접한 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NN 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간격 사이 차이의 표준 편차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393034"/>
                  </a:ext>
                </a:extLst>
              </a:tr>
              <a:tr h="277872">
                <a:tc gridSpan="2"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Frequency-domain measure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22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84725"/>
                  </a:ext>
                </a:extLst>
              </a:tr>
              <a:tr h="5145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LF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(0.04-0.15 Hz)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교감신경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활성도를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더 반영하는 것으로 보인다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53674"/>
                  </a:ext>
                </a:extLst>
              </a:tr>
              <a:tr h="5145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HF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(0.15 - 0.4 Hz)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0.15 - 0.4 Hz, 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부교감신경 또는 미주신경의 활성을 나타낸다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51976"/>
                  </a:ext>
                </a:extLst>
              </a:tr>
              <a:tr h="4783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LF/HF</a:t>
                      </a: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이 값이 높을 경우 교감신경이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활성화되었거나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부교감신경의 활성이 억제되었다는 것을 의미한다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3009" marR="73009" marT="73009" marB="7300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36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9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208275" y="2259037"/>
            <a:ext cx="5349240" cy="431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4840" y="2254077"/>
            <a:ext cx="5349240" cy="431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08275" y="2254077"/>
            <a:ext cx="5349240" cy="725968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6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4840" y="2254077"/>
            <a:ext cx="5349240" cy="725968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6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44" y="3149627"/>
            <a:ext cx="5280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Kaggle</a:t>
            </a:r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데이터셋</a:t>
            </a:r>
            <a:r>
              <a:rPr lang="ko-KR" altLang="en-US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사무환경에서의 스트레스</a:t>
            </a:r>
          </a:p>
          <a:p>
            <a:pPr algn="ctr"/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train data : 369,290 </a:t>
            </a:r>
            <a:r>
              <a:rPr lang="ko-KR" altLang="en-US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  test data : 41,034</a:t>
            </a:r>
            <a:r>
              <a:rPr lang="ko-KR" altLang="en-US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0802" y="2287414"/>
            <a:ext cx="460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The SWELL Knowledge Work Dataset </a:t>
            </a:r>
          </a:p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for Stress and User for Modeling Research</a:t>
            </a:r>
            <a:endParaRPr lang="ko-KR" altLang="en-US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4100" y="3821820"/>
            <a:ext cx="4910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논문의 데이터는 일반적인 사무를 하는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25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명의 피실험자를 대상으로 한 실험 결과</a:t>
            </a: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  (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예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보고서 작성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이메일 읽기 및 정보 검색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2911" y="4800663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Kaggle</a:t>
            </a:r>
            <a:r>
              <a:rPr lang="ko-KR" altLang="en-US" sz="2000" b="1" u="sng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</a:t>
            </a:r>
            <a:r>
              <a:rPr lang="ko-KR" altLang="en-US" sz="2000" b="1" u="sng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데이터셋</a:t>
            </a:r>
            <a:r>
              <a:rPr lang="ko-KR" altLang="en-US" sz="2000" b="1" u="sng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선택 이유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026" y="5373134"/>
            <a:ext cx="5105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직장인들의 업무 환경에서 오는 스트레스를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지표로 하여 판단</a:t>
            </a: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05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측정 환경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앉은 상태에서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측정 후 데이터 추출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350899546"/>
              </p:ext>
            </p:extLst>
          </p:nvPr>
        </p:nvGraphicFramePr>
        <p:xfrm>
          <a:off x="6785277" y="2341468"/>
          <a:ext cx="4460612" cy="2517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474702" y="4402115"/>
            <a:ext cx="34563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NeuralNetwork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b="1" dirty="0">
                <a:solidFill>
                  <a:srgbClr val="A22236"/>
                </a:solidFill>
              </a:rPr>
              <a:t>0.91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LightGradientBoosting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b="1" dirty="0">
                <a:solidFill>
                  <a:srgbClr val="A22236"/>
                </a:solidFill>
              </a:rPr>
              <a:t>0.998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 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RandomForest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b="1" dirty="0">
                <a:solidFill>
                  <a:srgbClr val="A22236"/>
                </a:solidFill>
              </a:rPr>
              <a:t>0.999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200" y="5193243"/>
            <a:ext cx="515738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반 학생들의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측정하여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15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개의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추출</a:t>
            </a: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1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추출한 데이터를 바탕으로 모델 각각의 정확도 측정</a:t>
            </a: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8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정확도에 따라 모델에 가중치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(3:3:4)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두고 앙상블</a:t>
            </a: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8630" y="2420833"/>
            <a:ext cx="2661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스트레스 판별 모델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종</a:t>
            </a:r>
          </a:p>
        </p:txBody>
      </p:sp>
      <p:sp>
        <p:nvSpPr>
          <p:cNvPr id="24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10715555" cy="736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스트레스판별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ENSEMBLE</a:t>
            </a: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Random Forest &amp; LGBM &amp; NN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65" y="298355"/>
            <a:ext cx="4511335" cy="147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3" r="34862" b="47397"/>
          <a:stretch/>
        </p:blipFill>
        <p:spPr bwMode="auto">
          <a:xfrm>
            <a:off x="9026170" y="293971"/>
            <a:ext cx="1197050" cy="7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862884" y="29254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>
                <a:latin typeface="+mj-lt"/>
              </a:rPr>
            </a:br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실험과정</a:t>
            </a:r>
            <a:r>
              <a:rPr lang="en-US" altLang="ko-KR" dirty="0">
                <a:latin typeface="+mj-lt"/>
              </a:rPr>
              <a:t>: </a:t>
            </a:r>
          </a:p>
          <a:p>
            <a:r>
              <a:rPr lang="ko-KR" altLang="en-US" dirty="0">
                <a:latin typeface="+mj-lt"/>
              </a:rPr>
              <a:t>스트레스 상황</a:t>
            </a:r>
            <a:r>
              <a:rPr lang="en-US" altLang="ko-KR" dirty="0">
                <a:latin typeface="+mj-lt"/>
              </a:rPr>
              <a:t>(S)</a:t>
            </a:r>
            <a:r>
              <a:rPr lang="ko-KR" altLang="en-US" dirty="0">
                <a:latin typeface="+mj-lt"/>
              </a:rPr>
              <a:t>에서 스트레스 신호</a:t>
            </a:r>
            <a:r>
              <a:rPr lang="en-US" altLang="ko-KR" dirty="0">
                <a:latin typeface="+mj-lt"/>
              </a:rPr>
              <a:t>(1) </a:t>
            </a:r>
            <a:r>
              <a:rPr lang="ko-KR" altLang="en-US" dirty="0">
                <a:latin typeface="+mj-lt"/>
              </a:rPr>
              <a:t>확인</a:t>
            </a:r>
            <a:r>
              <a:rPr lang="en-US" altLang="ko-KR" dirty="0">
                <a:latin typeface="+mj-lt"/>
              </a:rPr>
              <a:t>/ </a:t>
            </a:r>
            <a:endParaRPr lang="ko-KR" altLang="en-US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안정 상황</a:t>
            </a:r>
            <a:r>
              <a:rPr lang="en-US" altLang="ko-KR" dirty="0">
                <a:latin typeface="+mj-lt"/>
              </a:rPr>
              <a:t>(R)</a:t>
            </a:r>
            <a:r>
              <a:rPr lang="ko-KR" altLang="en-US" dirty="0">
                <a:latin typeface="+mj-lt"/>
              </a:rPr>
              <a:t>에서 </a:t>
            </a:r>
            <a:r>
              <a:rPr lang="ko-KR" altLang="en-US" dirty="0" err="1">
                <a:latin typeface="+mj-lt"/>
              </a:rPr>
              <a:t>非스트레스</a:t>
            </a:r>
            <a:r>
              <a:rPr lang="ko-KR" altLang="en-US" dirty="0">
                <a:latin typeface="+mj-lt"/>
              </a:rPr>
              <a:t> 신호</a:t>
            </a:r>
            <a:r>
              <a:rPr lang="en-US" altLang="ko-KR" dirty="0">
                <a:latin typeface="+mj-lt"/>
              </a:rPr>
              <a:t>(0)</a:t>
            </a:r>
            <a:r>
              <a:rPr lang="ko-KR" altLang="en-US" dirty="0">
                <a:latin typeface="+mj-lt"/>
              </a:rPr>
              <a:t> 확인</a:t>
            </a:r>
          </a:p>
          <a:p>
            <a:br>
              <a:rPr lang="ko-KR" altLang="en-US" dirty="0">
                <a:latin typeface="+mj-lt"/>
              </a:rPr>
            </a:br>
            <a:r>
              <a:rPr lang="en-US" altLang="ko-KR" dirty="0">
                <a:latin typeface="+mj-lt"/>
              </a:rPr>
              <a:t>-</a:t>
            </a:r>
            <a:r>
              <a:rPr lang="ko-KR" altLang="en-US" dirty="0">
                <a:latin typeface="+mj-lt"/>
              </a:rPr>
              <a:t>실험결과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전체 실험 </a:t>
            </a:r>
            <a:r>
              <a:rPr lang="en-US" altLang="ko-KR" dirty="0">
                <a:latin typeface="+mj-lt"/>
              </a:rPr>
              <a:t>15</a:t>
            </a:r>
            <a:r>
              <a:rPr lang="ko-KR" altLang="en-US" dirty="0">
                <a:latin typeface="+mj-lt"/>
              </a:rPr>
              <a:t>회 진행</a:t>
            </a:r>
            <a:r>
              <a:rPr lang="en-US" altLang="ko-KR" dirty="0">
                <a:latin typeface="+mj-lt"/>
              </a:rPr>
              <a:t>)</a:t>
            </a:r>
            <a:br>
              <a:rPr lang="ko-KR" altLang="en-US" dirty="0">
                <a:latin typeface="+mj-lt"/>
              </a:rPr>
            </a:br>
            <a:endParaRPr lang="ko-KR" altLang="en-US" dirty="0">
              <a:latin typeface="+mj-lt"/>
            </a:endParaRPr>
          </a:p>
        </p:txBody>
      </p:sp>
      <p:pic>
        <p:nvPicPr>
          <p:cNvPr id="1027" name="Picture 3" descr="https://lh4.googleusercontent.com/aigVYEgRhSnJ4q4FIc0kiWPhZbCgVh8m3D6l9kk0eSkcIYOWkFtgzh0kbMUrndDGYmsbweU-UD0vQCSokDmp54jQGeC1VGCckE8pAlFmCkr7p4HYzp4fAKnHpM-CYRLRMaS1AD32tk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03" y="2463870"/>
            <a:ext cx="2874545" cy="38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3.googleusercontent.com/aMmmuhTmOZKzbnz-f3Mep2fJrhrLbev3dCOCgLFPOZ7JCOtF2P9SrFtmnvOMx4iUrOe8WSPKt4Y7uSKTTnKyshFPlbHfD63zM1m5BiVGB1snZmljLlW0Mv2SxX1sRSoy1mxyTEejl1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9" t="35316" b="32342"/>
          <a:stretch/>
        </p:blipFill>
        <p:spPr bwMode="auto">
          <a:xfrm>
            <a:off x="9452455" y="4556045"/>
            <a:ext cx="1761094" cy="181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LUXUBQ8n0xGoy2sKWbw396kAZ2Tl9XcdJfbe7V3babpP_CBt7z6HmBoVqlxxB_P7STOhA3cp4G4FScvZI8g9k6bAk01I0hNd5uYlFqyAOkJnnlth9J6bj_fc7kHcO_GnhEc1DwJoTj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41062" r="3784" b="24453"/>
          <a:stretch/>
        </p:blipFill>
        <p:spPr bwMode="auto">
          <a:xfrm>
            <a:off x="9412213" y="2463870"/>
            <a:ext cx="1841578" cy="20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42163"/>
              </p:ext>
            </p:extLst>
          </p:nvPr>
        </p:nvGraphicFramePr>
        <p:xfrm>
          <a:off x="1297945" y="4909757"/>
          <a:ext cx="4003029" cy="1386840"/>
        </p:xfrm>
        <a:graphic>
          <a:graphicData uri="http://schemas.openxmlformats.org/drawingml/2006/table">
            <a:tbl>
              <a:tblPr/>
              <a:tblGrid>
                <a:gridCol w="1334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9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>
                          <a:effectLst/>
                        </a:rPr>
                        <a:t>스트레스</a:t>
                      </a:r>
                      <a:r>
                        <a:rPr lang="en-US" altLang="ko-KR" dirty="0">
                          <a:effectLst/>
                        </a:rPr>
                        <a:t>O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9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</a:rPr>
                        <a:t>스트레스</a:t>
                      </a:r>
                      <a:r>
                        <a:rPr lang="en-US" altLang="ko-KR" dirty="0">
                          <a:effectLst/>
                        </a:rPr>
                        <a:t>X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9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</a:t>
                      </a:r>
                      <a:endParaRPr lang="en-US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스트레스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</a:t>
                      </a:r>
                      <a:endParaRPr lang="en-US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안정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305425" y="3276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10715555" cy="736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스트레스판별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ENSEMBLE</a:t>
            </a: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Random Forest &amp; LGBM &amp; NN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4840" y="2254077"/>
            <a:ext cx="5349240" cy="4314363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08275" y="2259037"/>
            <a:ext cx="5349240" cy="4314363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9553" y="2260913"/>
            <a:ext cx="5349240" cy="528470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앙상블 모델 검증을 위한 실험</a:t>
            </a:r>
          </a:p>
        </p:txBody>
      </p:sp>
      <p:pic>
        <p:nvPicPr>
          <p:cNvPr id="23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76" y="386121"/>
            <a:ext cx="4511335" cy="147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47447" r="34986" b="7367"/>
          <a:stretch/>
        </p:blipFill>
        <p:spPr bwMode="auto">
          <a:xfrm>
            <a:off x="8087256" y="1089707"/>
            <a:ext cx="1885953" cy="6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0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210654" y="2220644"/>
            <a:ext cx="5349240" cy="503392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Mini-</a:t>
            </a:r>
            <a:r>
              <a:rPr lang="en-US" altLang="ko-KR" sz="2000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Xception</a:t>
            </a:r>
            <a:endParaRPr lang="ko-KR" altLang="en-US" sz="2000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840" y="2254077"/>
            <a:ext cx="5349240" cy="528470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fer2013 </a:t>
            </a:r>
            <a:endParaRPr lang="ko-KR" altLang="en-US" sz="2000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76" y="386121"/>
            <a:ext cx="4511335" cy="147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47447" r="34986" b="7367"/>
          <a:stretch/>
        </p:blipFill>
        <p:spPr bwMode="auto">
          <a:xfrm>
            <a:off x="8087256" y="1089707"/>
            <a:ext cx="1885953" cy="6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564EC-5E3A-4052-8923-7A7DBB56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893"/>
              </p:ext>
            </p:extLst>
          </p:nvPr>
        </p:nvGraphicFramePr>
        <p:xfrm>
          <a:off x="1431766" y="2980045"/>
          <a:ext cx="3735388" cy="3267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5265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394255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1455868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494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Labeling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감정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학습 데이터 수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Angry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4593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Disgust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547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Fear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5121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Happy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8989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625492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Sad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6077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Surprise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4002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26546"/>
                  </a:ext>
                </a:extLst>
              </a:tr>
              <a:tr h="396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77D7D"/>
                          </a:solidFill>
                          <a:latin typeface="+mj-lt"/>
                          <a:ea typeface="Noto Sans CJK KR Regular" panose="020B0500000000000000" pitchFamily="34" charset="-127"/>
                        </a:rPr>
                        <a:t>Neutral</a:t>
                      </a:r>
                      <a:endParaRPr lang="ko-KR" altLang="en-US" sz="1400" dirty="0">
                        <a:solidFill>
                          <a:srgbClr val="E77D7D"/>
                        </a:solidFill>
                        <a:latin typeface="+mj-lt"/>
                        <a:ea typeface="Noto Sans CJK KR Regular" panose="020B0500000000000000" pitchFamily="34" charset="-127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6198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BC58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08495"/>
                  </a:ext>
                </a:extLst>
              </a:tr>
            </a:tbl>
          </a:graphicData>
        </a:graphic>
      </p:graphicFrame>
      <p:pic>
        <p:nvPicPr>
          <p:cNvPr id="1028" name="Picture 4" descr="https://lh6.googleusercontent.com/MjGrUk_sYvvYO_sw_nfAUnohU4ZIohuvt6g7Nw7SRrnuSciHDCM5J0swdBM4pFbOnVOxVcs1TdTB80lGBfhqIjmDuZz80eA8H2M31wJ9WW0AcTGzHxng3drMMESFujiuD_jD0dDHgh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90" y="3116924"/>
            <a:ext cx="2553904" cy="331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24840" y="2254077"/>
            <a:ext cx="5349240" cy="4314363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08275" y="2259037"/>
            <a:ext cx="5349240" cy="4314363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08347" y="4082196"/>
            <a:ext cx="2448529" cy="1414130"/>
          </a:xfrm>
          <a:prstGeom prst="rect">
            <a:avLst/>
          </a:prstGeom>
          <a:noFill/>
          <a:ln w="31750">
            <a:solidFill>
              <a:srgbClr val="BC5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391071" y="3548206"/>
            <a:ext cx="18229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INCEPTION</a:t>
            </a:r>
          </a:p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(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성능 보장과 </a:t>
            </a:r>
            <a:endParaRPr lang="en-US" altLang="ko-KR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과적합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방지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)</a:t>
            </a:r>
          </a:p>
          <a:p>
            <a:pPr algn="ctr"/>
            <a:endParaRPr lang="en-US" altLang="ko-KR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+</a:t>
            </a:r>
          </a:p>
          <a:p>
            <a:pPr algn="ctr"/>
            <a:endParaRPr lang="en-US" altLang="ko-KR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EXTREME</a:t>
            </a:r>
          </a:p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빠른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훈련속도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 rot="10800000">
            <a:off x="6303346" y="4177384"/>
            <a:ext cx="492443" cy="129618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INCEPTION</a:t>
            </a:r>
            <a:endParaRPr lang="ko-KR" altLang="en-US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5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5674207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스트레스판별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with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감정 판별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EMOTION RECOGNITION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4840" y="1907430"/>
            <a:ext cx="7226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Challenges in Representation Learning: A Report on Three Machine Learning Contests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74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9867C1D-CA1B-45A9-AD27-5E326A9835AF}"/>
              </a:ext>
            </a:extLst>
          </p:cNvPr>
          <p:cNvGrpSpPr/>
          <p:nvPr/>
        </p:nvGrpSpPr>
        <p:grpSpPr>
          <a:xfrm>
            <a:off x="5577554" y="2270492"/>
            <a:ext cx="4811349" cy="536274"/>
            <a:chOff x="1367416" y="2840310"/>
            <a:chExt cx="4811349" cy="536274"/>
          </a:xfrm>
        </p:grpSpPr>
        <p:sp>
          <p:nvSpPr>
            <p:cNvPr id="5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2289241" y="2840310"/>
              <a:ext cx="3889524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주제 선정 및 추진 배경</a:t>
              </a:r>
              <a:endParaRPr lang="ko-KR" altLang="en-US" sz="28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텍스트상자 20">
              <a:extLst>
                <a:ext uri="{FF2B5EF4-FFF2-40B4-BE49-F238E27FC236}">
                  <a16:creationId xmlns:a16="http://schemas.microsoft.com/office/drawing/2014/main" id="{19F311BA-5FA4-EB4D-BB7A-9AF32D97F887}"/>
                </a:ext>
              </a:extLst>
            </p:cNvPr>
            <p:cNvSpPr txBox="1"/>
            <p:nvPr/>
          </p:nvSpPr>
          <p:spPr>
            <a:xfrm>
              <a:off x="1367416" y="2853364"/>
              <a:ext cx="102827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ln>
                    <a:solidFill>
                      <a:srgbClr val="751928">
                        <a:alpha val="60000"/>
                      </a:srgbClr>
                    </a:solidFill>
                  </a:ln>
                  <a:solidFill>
                    <a:srgbClr val="751928"/>
                  </a:solidFill>
                  <a:latin typeface="+mj-ea"/>
                  <a:ea typeface="+mj-ea"/>
                </a:rPr>
                <a:t>01</a:t>
              </a:r>
              <a:endParaRPr lang="ko-KR" altLang="en-US" sz="2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-249236" y="472546"/>
            <a:ext cx="13025898" cy="884622"/>
            <a:chOff x="-269296" y="5557836"/>
            <a:chExt cx="13025898" cy="884622"/>
          </a:xfrm>
        </p:grpSpPr>
        <p:cxnSp>
          <p:nvCxnSpPr>
            <p:cNvPr id="88" name="직선 연결선 87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E3798B">
                  <a:alpha val="9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E3798B">
                  <a:alpha val="9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149" name="직선 연결선 14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자유형 15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자유형 15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139" name="직선 연결선 13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자유형 14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자유형 14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2" name="직선 연결선 91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E3798B">
                  <a:alpha val="9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129" name="직선 연결선 12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자유형 13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 13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4" name="직선 연결선 93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E3798B">
                  <a:alpha val="9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자유형 12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자유형 12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109" name="직선 연결선 10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자유형 11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 11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99" name="직선 연결선 98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자유형 106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자유형 107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E3798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98" name="직선 연결선 97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E3798B">
                  <a:alpha val="9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9867C1D-CA1B-45A9-AD27-5E326A9835AF}"/>
              </a:ext>
            </a:extLst>
          </p:cNvPr>
          <p:cNvGrpSpPr/>
          <p:nvPr/>
        </p:nvGrpSpPr>
        <p:grpSpPr>
          <a:xfrm>
            <a:off x="5577554" y="3084921"/>
            <a:ext cx="4811349" cy="536274"/>
            <a:chOff x="1367416" y="2840310"/>
            <a:chExt cx="4811349" cy="536274"/>
          </a:xfrm>
        </p:grpSpPr>
        <p:sp>
          <p:nvSpPr>
            <p:cNvPr id="160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2289241" y="2840310"/>
              <a:ext cx="3889524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전체 구상도</a:t>
              </a:r>
            </a:p>
          </p:txBody>
        </p:sp>
        <p:sp>
          <p:nvSpPr>
            <p:cNvPr id="161" name="텍스트상자 20">
              <a:extLst>
                <a:ext uri="{FF2B5EF4-FFF2-40B4-BE49-F238E27FC236}">
                  <a16:creationId xmlns:a16="http://schemas.microsoft.com/office/drawing/2014/main" id="{19F311BA-5FA4-EB4D-BB7A-9AF32D97F887}"/>
                </a:ext>
              </a:extLst>
            </p:cNvPr>
            <p:cNvSpPr txBox="1"/>
            <p:nvPr/>
          </p:nvSpPr>
          <p:spPr>
            <a:xfrm>
              <a:off x="1367416" y="2853364"/>
              <a:ext cx="102827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ln>
                    <a:solidFill>
                      <a:srgbClr val="751928">
                        <a:alpha val="60000"/>
                      </a:srgbClr>
                    </a:solidFill>
                  </a:ln>
                  <a:solidFill>
                    <a:srgbClr val="751928"/>
                  </a:solidFill>
                  <a:latin typeface="+mj-ea"/>
                  <a:ea typeface="+mj-ea"/>
                </a:rPr>
                <a:t>02</a:t>
              </a:r>
              <a:endParaRPr lang="ko-KR" altLang="en-US" sz="2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9867C1D-CA1B-45A9-AD27-5E326A9835AF}"/>
              </a:ext>
            </a:extLst>
          </p:cNvPr>
          <p:cNvGrpSpPr/>
          <p:nvPr/>
        </p:nvGrpSpPr>
        <p:grpSpPr>
          <a:xfrm>
            <a:off x="5577554" y="3899350"/>
            <a:ext cx="5206823" cy="536274"/>
            <a:chOff x="1367416" y="2840310"/>
            <a:chExt cx="5206823" cy="536274"/>
          </a:xfrm>
        </p:grpSpPr>
        <p:sp>
          <p:nvSpPr>
            <p:cNvPr id="164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2289241" y="2840310"/>
              <a:ext cx="428499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모델링 </a:t>
              </a:r>
              <a:r>
                <a:rPr lang="en-US" altLang="ko-KR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스트레스</a:t>
              </a:r>
              <a:r>
                <a:rPr lang="en-US" altLang="ko-KR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감정 판별</a:t>
              </a:r>
              <a:r>
                <a:rPr lang="en-US" altLang="ko-KR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8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5" name="텍스트상자 20">
              <a:extLst>
                <a:ext uri="{FF2B5EF4-FFF2-40B4-BE49-F238E27FC236}">
                  <a16:creationId xmlns:a16="http://schemas.microsoft.com/office/drawing/2014/main" id="{19F311BA-5FA4-EB4D-BB7A-9AF32D97F887}"/>
                </a:ext>
              </a:extLst>
            </p:cNvPr>
            <p:cNvSpPr txBox="1"/>
            <p:nvPr/>
          </p:nvSpPr>
          <p:spPr>
            <a:xfrm>
              <a:off x="1367416" y="2853364"/>
              <a:ext cx="102827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ln>
                    <a:solidFill>
                      <a:srgbClr val="751928">
                        <a:alpha val="60000"/>
                      </a:srgbClr>
                    </a:solidFill>
                  </a:ln>
                  <a:solidFill>
                    <a:srgbClr val="751928"/>
                  </a:solidFill>
                  <a:latin typeface="+mj-ea"/>
                  <a:ea typeface="+mj-ea"/>
                </a:rPr>
                <a:t>03</a:t>
              </a:r>
              <a:endParaRPr lang="ko-KR" altLang="en-US" sz="2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9867C1D-CA1B-45A9-AD27-5E326A9835AF}"/>
              </a:ext>
            </a:extLst>
          </p:cNvPr>
          <p:cNvGrpSpPr/>
          <p:nvPr/>
        </p:nvGrpSpPr>
        <p:grpSpPr>
          <a:xfrm>
            <a:off x="5577554" y="4713779"/>
            <a:ext cx="5808695" cy="536274"/>
            <a:chOff x="1367416" y="2840310"/>
            <a:chExt cx="5808695" cy="536274"/>
          </a:xfrm>
        </p:grpSpPr>
        <p:sp>
          <p:nvSpPr>
            <p:cNvPr id="168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2289240" y="2840310"/>
              <a:ext cx="488687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스트레스 완화를 위한 </a:t>
              </a:r>
              <a:r>
                <a:rPr lang="en-US" altLang="ko-KR" sz="2800" b="1" spc="-30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IoT</a:t>
              </a:r>
              <a:r>
                <a:rPr lang="en-US" altLang="ko-KR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</a:t>
              </a:r>
            </a:p>
          </p:txBody>
        </p:sp>
        <p:sp>
          <p:nvSpPr>
            <p:cNvPr id="169" name="텍스트상자 20">
              <a:extLst>
                <a:ext uri="{FF2B5EF4-FFF2-40B4-BE49-F238E27FC236}">
                  <a16:creationId xmlns:a16="http://schemas.microsoft.com/office/drawing/2014/main" id="{19F311BA-5FA4-EB4D-BB7A-9AF32D97F887}"/>
                </a:ext>
              </a:extLst>
            </p:cNvPr>
            <p:cNvSpPr txBox="1"/>
            <p:nvPr/>
          </p:nvSpPr>
          <p:spPr>
            <a:xfrm>
              <a:off x="1367416" y="2853364"/>
              <a:ext cx="102827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ln>
                    <a:solidFill>
                      <a:srgbClr val="751928">
                        <a:alpha val="60000"/>
                      </a:srgbClr>
                    </a:solidFill>
                  </a:ln>
                  <a:solidFill>
                    <a:srgbClr val="751928"/>
                  </a:solidFill>
                  <a:latin typeface="+mj-ea"/>
                  <a:ea typeface="+mj-ea"/>
                </a:rPr>
                <a:t>04</a:t>
              </a:r>
              <a:endParaRPr lang="ko-KR" altLang="en-US" sz="2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9867C1D-CA1B-45A9-AD27-5E326A9835AF}"/>
              </a:ext>
            </a:extLst>
          </p:cNvPr>
          <p:cNvGrpSpPr/>
          <p:nvPr/>
        </p:nvGrpSpPr>
        <p:grpSpPr>
          <a:xfrm>
            <a:off x="5577554" y="5528208"/>
            <a:ext cx="3627480" cy="536274"/>
            <a:chOff x="1367416" y="2840310"/>
            <a:chExt cx="3627480" cy="536274"/>
          </a:xfrm>
        </p:grpSpPr>
        <p:sp>
          <p:nvSpPr>
            <p:cNvPr id="172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2289241" y="2840310"/>
              <a:ext cx="270565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역할 분담</a:t>
              </a:r>
            </a:p>
          </p:txBody>
        </p:sp>
        <p:sp>
          <p:nvSpPr>
            <p:cNvPr id="173" name="텍스트상자 20">
              <a:extLst>
                <a:ext uri="{FF2B5EF4-FFF2-40B4-BE49-F238E27FC236}">
                  <a16:creationId xmlns:a16="http://schemas.microsoft.com/office/drawing/2014/main" id="{19F311BA-5FA4-EB4D-BB7A-9AF32D97F887}"/>
                </a:ext>
              </a:extLst>
            </p:cNvPr>
            <p:cNvSpPr txBox="1"/>
            <p:nvPr/>
          </p:nvSpPr>
          <p:spPr>
            <a:xfrm>
              <a:off x="1367416" y="2853364"/>
              <a:ext cx="102827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b="1" spc="-300" dirty="0">
                  <a:ln>
                    <a:solidFill>
                      <a:srgbClr val="751928">
                        <a:alpha val="60000"/>
                      </a:srgbClr>
                    </a:solidFill>
                  </a:ln>
                  <a:solidFill>
                    <a:srgbClr val="751928"/>
                  </a:solidFill>
                  <a:latin typeface="+mj-ea"/>
                  <a:ea typeface="+mj-ea"/>
                </a:rPr>
                <a:t>05</a:t>
              </a:r>
              <a:endParaRPr lang="ko-KR" altLang="en-US" sz="2800" b="1" spc="-300" dirty="0">
                <a:ln>
                  <a:solidFill>
                    <a:srgbClr val="751928">
                      <a:alpha val="60000"/>
                    </a:srgbClr>
                  </a:solidFill>
                </a:ln>
                <a:solidFill>
                  <a:srgbClr val="75192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텍스트상자 10">
            <a:extLst>
              <a:ext uri="{FF2B5EF4-FFF2-40B4-BE49-F238E27FC236}">
                <a16:creationId xmlns:a16="http://schemas.microsoft.com/office/drawing/2014/main" id="{846CA37C-0EC5-8046-A187-66E655AB3312}"/>
              </a:ext>
            </a:extLst>
          </p:cNvPr>
          <p:cNvSpPr txBox="1"/>
          <p:nvPr/>
        </p:nvSpPr>
        <p:spPr>
          <a:xfrm>
            <a:off x="1033667" y="444302"/>
            <a:ext cx="2051531" cy="923330"/>
          </a:xfrm>
          <a:prstGeom prst="rect">
            <a:avLst/>
          </a:prstGeom>
          <a:solidFill>
            <a:srgbClr val="F9F1E8"/>
          </a:solidFill>
          <a:ln>
            <a:solidFill>
              <a:srgbClr val="F9F1E8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40987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각 삼각형[R] 9">
            <a:extLst>
              <a:ext uri="{FF2B5EF4-FFF2-40B4-BE49-F238E27FC236}">
                <a16:creationId xmlns:a16="http://schemas.microsoft.com/office/drawing/2014/main" id="{522700B2-F87E-B24F-9401-721451154EDA}"/>
              </a:ext>
            </a:extLst>
          </p:cNvPr>
          <p:cNvSpPr/>
          <p:nvPr/>
        </p:nvSpPr>
        <p:spPr>
          <a:xfrm rot="10800000">
            <a:off x="4915586" y="0"/>
            <a:ext cx="7295464" cy="4330787"/>
          </a:xfrm>
          <a:custGeom>
            <a:avLst/>
            <a:gdLst>
              <a:gd name="connsiteX0" fmla="*/ 0 w 6397047"/>
              <a:gd name="connsiteY0" fmla="*/ 4233928 h 4233928"/>
              <a:gd name="connsiteX1" fmla="*/ 0 w 6397047"/>
              <a:gd name="connsiteY1" fmla="*/ 0 h 4233928"/>
              <a:gd name="connsiteX2" fmla="*/ 6397047 w 6397047"/>
              <a:gd name="connsiteY2" fmla="*/ 4233928 h 4233928"/>
              <a:gd name="connsiteX3" fmla="*/ 0 w 6397047"/>
              <a:gd name="connsiteY3" fmla="*/ 4233928 h 4233928"/>
              <a:gd name="connsiteX0" fmla="*/ 0 w 6397047"/>
              <a:gd name="connsiteY0" fmla="*/ 3248090 h 3248090"/>
              <a:gd name="connsiteX1" fmla="*/ 14288 w 6397047"/>
              <a:gd name="connsiteY1" fmla="*/ 0 h 3248090"/>
              <a:gd name="connsiteX2" fmla="*/ 6397047 w 6397047"/>
              <a:gd name="connsiteY2" fmla="*/ 3248090 h 3248090"/>
              <a:gd name="connsiteX3" fmla="*/ 0 w 6397047"/>
              <a:gd name="connsiteY3" fmla="*/ 3248090 h 3248090"/>
              <a:gd name="connsiteX0" fmla="*/ 0 w 6654222"/>
              <a:gd name="connsiteY0" fmla="*/ 3248090 h 3248090"/>
              <a:gd name="connsiteX1" fmla="*/ 14288 w 6654222"/>
              <a:gd name="connsiteY1" fmla="*/ 0 h 3248090"/>
              <a:gd name="connsiteX2" fmla="*/ 6654222 w 6654222"/>
              <a:gd name="connsiteY2" fmla="*/ 3248090 h 3248090"/>
              <a:gd name="connsiteX3" fmla="*/ 0 w 6654222"/>
              <a:gd name="connsiteY3" fmla="*/ 3248090 h 3248090"/>
              <a:gd name="connsiteX0" fmla="*/ 0 w 5288718"/>
              <a:gd name="connsiteY0" fmla="*/ 3248090 h 3248090"/>
              <a:gd name="connsiteX1" fmla="*/ 14288 w 5288718"/>
              <a:gd name="connsiteY1" fmla="*/ 0 h 3248090"/>
              <a:gd name="connsiteX2" fmla="*/ 5288718 w 5288718"/>
              <a:gd name="connsiteY2" fmla="*/ 3248090 h 3248090"/>
              <a:gd name="connsiteX3" fmla="*/ 0 w 5288718"/>
              <a:gd name="connsiteY3" fmla="*/ 3248090 h 3248090"/>
              <a:gd name="connsiteX0" fmla="*/ 0 w 5471598"/>
              <a:gd name="connsiteY0" fmla="*/ 3248090 h 3248090"/>
              <a:gd name="connsiteX1" fmla="*/ 14288 w 5471598"/>
              <a:gd name="connsiteY1" fmla="*/ 0 h 3248090"/>
              <a:gd name="connsiteX2" fmla="*/ 5471598 w 5471598"/>
              <a:gd name="connsiteY2" fmla="*/ 3248090 h 3248090"/>
              <a:gd name="connsiteX3" fmla="*/ 0 w 5471598"/>
              <a:gd name="connsiteY3" fmla="*/ 3248090 h 324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598" h="3248090">
                <a:moveTo>
                  <a:pt x="0" y="3248090"/>
                </a:moveTo>
                <a:cubicBezTo>
                  <a:pt x="4763" y="2165393"/>
                  <a:pt x="9525" y="1082697"/>
                  <a:pt x="14288" y="0"/>
                </a:cubicBezTo>
                <a:lnTo>
                  <a:pt x="5471598" y="3248090"/>
                </a:lnTo>
                <a:lnTo>
                  <a:pt x="0" y="3248090"/>
                </a:lnTo>
                <a:close/>
              </a:path>
            </a:pathLst>
          </a:cu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0E785F45-E142-284B-8629-8BD3AAD4E062}"/>
              </a:ext>
            </a:extLst>
          </p:cNvPr>
          <p:cNvSpPr txBox="1"/>
          <p:nvPr/>
        </p:nvSpPr>
        <p:spPr>
          <a:xfrm>
            <a:off x="888959" y="4151021"/>
            <a:ext cx="9169441" cy="70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3"/>
              </a:lnSpc>
            </a:pPr>
            <a:r>
              <a:rPr lang="en-US" altLang="ko-KR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04.</a:t>
            </a:r>
            <a:r>
              <a:rPr lang="en-US" altLang="ko-KR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스트레스 완화를 위한 </a:t>
            </a:r>
            <a:r>
              <a:rPr lang="en-US" altLang="ko-KR" sz="5400" spc="-200" dirty="0" err="1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IoT</a:t>
            </a:r>
            <a:r>
              <a:rPr lang="en-US" altLang="ko-KR" sz="54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40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서비스</a:t>
            </a:r>
            <a:endParaRPr lang="en-US" altLang="ko-KR" sz="6600" spc="-200" dirty="0">
              <a:solidFill>
                <a:srgbClr val="A2223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83571" y="5395911"/>
            <a:ext cx="13025898" cy="884622"/>
            <a:chOff x="-269296" y="5557836"/>
            <a:chExt cx="13025898" cy="88462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자유형 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 7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자유형 5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 3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8" y="487013"/>
            <a:ext cx="4962469" cy="16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6" t="40035" r="22462" b="34978"/>
          <a:stretch/>
        </p:blipFill>
        <p:spPr bwMode="auto">
          <a:xfrm>
            <a:off x="9651478" y="1096244"/>
            <a:ext cx="595403" cy="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2564EC-5E3A-4052-8923-7A7DBB56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21438"/>
              </p:ext>
            </p:extLst>
          </p:nvPr>
        </p:nvGraphicFramePr>
        <p:xfrm>
          <a:off x="1580687" y="2643431"/>
          <a:ext cx="9078334" cy="34254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41810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929329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3080855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  <a:gridCol w="2126340">
                  <a:extLst>
                    <a:ext uri="{9D8B030D-6E8A-4147-A177-3AD203B41FA5}">
                      <a16:colId xmlns:a16="http://schemas.microsoft.com/office/drawing/2014/main" val="2329606168"/>
                    </a:ext>
                  </a:extLst>
                </a:gridCol>
              </a:tblGrid>
              <a:tr h="515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스트레스 여부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감 정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스피커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램프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48491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있음</a:t>
                      </a: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POSITIVE 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긍정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클래식 및 잔잔한 음악</a:t>
                      </a: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GREEN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484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NEUTRAL[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중립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635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BLUE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484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NEGARIVE[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부정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635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48491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없음</a:t>
                      </a: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3BE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POSITIVE 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긍정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사용자 취향에 따른 선곡</a:t>
                      </a: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PINK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79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  <a:tr h="484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NEUTRAL[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중립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YELLOW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90833"/>
                  </a:ext>
                </a:extLst>
              </a:tr>
              <a:tr h="484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NEGARIVE[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부정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rgbClr val="A22236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rgbClr val="A22236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70559" marR="70559" marT="35280" marB="3528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VIOLET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60201"/>
                  </a:ext>
                </a:extLst>
              </a:tr>
            </a:tbl>
          </a:graphicData>
        </a:graphic>
      </p:graphicFrame>
      <p:sp>
        <p:nvSpPr>
          <p:cNvPr id="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567420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스트레스완화 </a:t>
            </a:r>
            <a:r>
              <a:rPr lang="en-US" altLang="ko-KR" sz="36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IoT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Service</a:t>
            </a: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STRESS RELAXATION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11">
            <a:extLst>
              <a:ext uri="{FF2B5EF4-FFF2-40B4-BE49-F238E27FC236}">
                <a16:creationId xmlns:a16="http://schemas.microsoft.com/office/drawing/2014/main" id="{FF79E9B1-5F80-8846-BDA1-2AC38915FC1E}"/>
              </a:ext>
            </a:extLst>
          </p:cNvPr>
          <p:cNvSpPr txBox="1"/>
          <p:nvPr/>
        </p:nvSpPr>
        <p:spPr>
          <a:xfrm>
            <a:off x="811000" y="2505481"/>
            <a:ext cx="7561564" cy="400110"/>
          </a:xfrm>
          <a:prstGeom prst="rect">
            <a:avLst/>
          </a:prstGeom>
          <a:solidFill>
            <a:srgbClr val="F9F1E8"/>
          </a:solidFill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스트레스와 감정 상태에 따라 변경되는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무드등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컬러는 총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5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종입니다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564EC-5E3A-4052-8923-7A7DBB56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215656"/>
              </p:ext>
            </p:extLst>
          </p:nvPr>
        </p:nvGraphicFramePr>
        <p:xfrm>
          <a:off x="3771269" y="5290604"/>
          <a:ext cx="7104364" cy="106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9130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4895234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</a:tblGrid>
              <a:tr h="2863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이렇게 말해 보세요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Alice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가 이렇게 말할 거에요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29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무드등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꺼줘</a:t>
                      </a: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무드등을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끄겠습니다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29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무드등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켜줘</a:t>
                      </a:r>
                    </a:p>
                  </a:txBody>
                  <a:tcPr marL="87840" marR="87840" marT="43920" marB="43920" anchor="ctr">
                    <a:lnR>
                      <a:noFill/>
                    </a:lnR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무드등을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켜겠습니다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6343275" y="667687"/>
            <a:ext cx="4865729" cy="1145305"/>
            <a:chOff x="5976798" y="667687"/>
            <a:chExt cx="4865729" cy="1145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0"/>
            <a:stretch/>
          </p:blipFill>
          <p:spPr>
            <a:xfrm>
              <a:off x="5976798" y="700327"/>
              <a:ext cx="577825" cy="111266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309" y="667687"/>
              <a:ext cx="639914" cy="110846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786" y="679420"/>
              <a:ext cx="666741" cy="111266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148" y="690880"/>
              <a:ext cx="636814" cy="11096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3997" y="682454"/>
              <a:ext cx="658754" cy="1109631"/>
            </a:xfrm>
            <a:prstGeom prst="rect">
              <a:avLst/>
            </a:prstGeom>
          </p:spPr>
        </p:pic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D2564EC-5E3A-4052-8923-7A7DBB56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237522"/>
              </p:ext>
            </p:extLst>
          </p:nvPr>
        </p:nvGraphicFramePr>
        <p:xfrm>
          <a:off x="855683" y="3007107"/>
          <a:ext cx="10019950" cy="2069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38935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346879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5634136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34264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무드등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 컬러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효 과</a:t>
                      </a:r>
                    </a:p>
                  </a:txBody>
                  <a:tcPr marL="70559" marR="70559" marT="35280" marB="3528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34264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부교감 신경을 자극하는 색상</a:t>
                      </a:r>
                    </a:p>
                  </a:txBody>
                  <a:tcPr marL="87840" marR="87840" marT="43920" marB="4392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GREEN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평화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침착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진정효과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스트레스 해소에 효과적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 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34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BLUE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차분하게 하고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긴장완화에 도움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심신 회복력을 높임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11526"/>
                  </a:ext>
                </a:extLst>
              </a:tr>
              <a:tr h="334264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교감 신경을 자극하는 색상</a:t>
                      </a:r>
                    </a:p>
                  </a:txBody>
                  <a:tcPr marL="87840" marR="87840" marT="43920" marB="43920" anchor="ctr">
                    <a:lnR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PINK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사람을 긴장하게 하고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근육의 강장 촉진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E77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  <a:tr h="334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YELLOW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긍정적인 사고를 유도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집중력과 창의력 증진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 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090833"/>
                  </a:ext>
                </a:extLst>
              </a:tr>
              <a:tr h="334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VIOLET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L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감수성을 조절하고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배고픔을 덜 느끼게 함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8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0559" marR="70559" marT="35280" marB="35280" anchor="ctr">
                    <a:lnT w="12700" cap="flat" cmpd="sng" algn="ctr">
                      <a:solidFill>
                        <a:srgbClr val="EEA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560201"/>
                  </a:ext>
                </a:extLst>
              </a:tr>
            </a:tbl>
          </a:graphicData>
        </a:graphic>
      </p:graphicFrame>
      <p:sp>
        <p:nvSpPr>
          <p:cNvPr id="22" name="텍스트상자 11">
            <a:extLst>
              <a:ext uri="{FF2B5EF4-FFF2-40B4-BE49-F238E27FC236}">
                <a16:creationId xmlns:a16="http://schemas.microsoft.com/office/drawing/2014/main" id="{FF79E9B1-5F80-8846-BDA1-2AC38915FC1E}"/>
              </a:ext>
            </a:extLst>
          </p:cNvPr>
          <p:cNvSpPr txBox="1"/>
          <p:nvPr/>
        </p:nvSpPr>
        <p:spPr>
          <a:xfrm>
            <a:off x="811000" y="5425094"/>
            <a:ext cx="1561722" cy="400110"/>
          </a:xfrm>
          <a:prstGeom prst="rect">
            <a:avLst/>
          </a:prstGeom>
          <a:solidFill>
            <a:srgbClr val="F9F1E8"/>
          </a:solidFill>
          <a:effectLst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음성 명령어</a:t>
            </a:r>
            <a:endParaRPr lang="en-US" altLang="ko-KR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5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567420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스트레스완화 </a:t>
            </a:r>
            <a:r>
              <a:rPr lang="en-US" altLang="ko-KR" sz="36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IoT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Service</a:t>
            </a: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STRESS RELAXATION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8" y="456191"/>
            <a:ext cx="4962469" cy="16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6" t="40035" r="22462" b="34978"/>
          <a:stretch/>
        </p:blipFill>
        <p:spPr bwMode="auto">
          <a:xfrm>
            <a:off x="9651478" y="1096244"/>
            <a:ext cx="595403" cy="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567420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스트레스완화 </a:t>
            </a:r>
            <a:r>
              <a:rPr lang="en-US" altLang="ko-KR" sz="36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IoT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 Service</a:t>
            </a: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STRESS RELAXATION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90529076-003E-4227-8C68-7983E2CD7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332164"/>
              </p:ext>
            </p:extLst>
          </p:nvPr>
        </p:nvGraphicFramePr>
        <p:xfrm>
          <a:off x="243887" y="3418840"/>
          <a:ext cx="4944951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9165">
                  <a:extLst>
                    <a:ext uri="{9D8B030D-6E8A-4147-A177-3AD203B41FA5}">
                      <a16:colId xmlns:a16="http://schemas.microsoft.com/office/drawing/2014/main" val="4010080069"/>
                    </a:ext>
                  </a:extLst>
                </a:gridCol>
                <a:gridCol w="1737806">
                  <a:extLst>
                    <a:ext uri="{9D8B030D-6E8A-4147-A177-3AD203B41FA5}">
                      <a16:colId xmlns:a16="http://schemas.microsoft.com/office/drawing/2014/main" val="3765765837"/>
                    </a:ext>
                  </a:extLst>
                </a:gridCol>
                <a:gridCol w="1977980">
                  <a:extLst>
                    <a:ext uri="{9D8B030D-6E8A-4147-A177-3AD203B41FA5}">
                      <a16:colId xmlns:a16="http://schemas.microsoft.com/office/drawing/2014/main" val="66800108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노래 장르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6047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</a:rPr>
                        <a:t>music_p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EA9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A22236"/>
                          </a:solidFill>
                        </a:rPr>
                        <a:t>DEFAULT</a:t>
                      </a:r>
                      <a:endParaRPr lang="ko-KR" altLang="en-US" b="1" dirty="0">
                        <a:solidFill>
                          <a:srgbClr val="A22236"/>
                        </a:solidFill>
                      </a:endParaRPr>
                    </a:p>
                  </a:txBody>
                  <a:tcPr anchor="ctr"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추천 음악</a:t>
                      </a:r>
                    </a:p>
                  </a:txBody>
                  <a:tcPr anchor="ctr"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76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A22236"/>
                          </a:solidFill>
                        </a:rPr>
                        <a:t>ACOUSTIC</a:t>
                      </a:r>
                      <a:endParaRPr lang="ko-KR" altLang="en-US" b="1" dirty="0">
                        <a:solidFill>
                          <a:srgbClr val="A22236"/>
                        </a:solidFill>
                      </a:endParaRPr>
                    </a:p>
                  </a:txBody>
                  <a:tcPr anchor="ctr"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신나는 음악</a:t>
                      </a:r>
                    </a:p>
                  </a:txBody>
                  <a:tcPr anchor="ctr"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3532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</a:rPr>
                        <a:t>music_n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EA9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A22236"/>
                          </a:solidFill>
                        </a:rPr>
                        <a:t>ROCK</a:t>
                      </a:r>
                      <a:endParaRPr lang="ko-KR" altLang="en-US" b="1" dirty="0">
                        <a:solidFill>
                          <a:srgbClr val="A22236"/>
                        </a:solidFill>
                      </a:endParaRPr>
                    </a:p>
                  </a:txBody>
                  <a:tcPr anchor="ctr"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락</a:t>
                      </a:r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음악</a:t>
                      </a:r>
                    </a:p>
                  </a:txBody>
                  <a:tcPr anchor="ctr"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2478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A22236"/>
                          </a:solidFill>
                        </a:rPr>
                        <a:t>POP</a:t>
                      </a:r>
                      <a:endParaRPr lang="ko-KR" altLang="en-US" b="1" dirty="0">
                        <a:solidFill>
                          <a:srgbClr val="A22236"/>
                        </a:solidFill>
                      </a:endParaRPr>
                    </a:p>
                  </a:txBody>
                  <a:tcPr anchor="ctr"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팝 음악</a:t>
                      </a:r>
                    </a:p>
                  </a:txBody>
                  <a:tcPr anchor="ctr"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6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A22236"/>
                          </a:solidFill>
                        </a:rPr>
                        <a:t>URBAN</a:t>
                      </a:r>
                      <a:endParaRPr lang="ko-KR" altLang="en-US" b="1" dirty="0">
                        <a:solidFill>
                          <a:srgbClr val="A22236"/>
                        </a:solidFill>
                      </a:endParaRPr>
                    </a:p>
                  </a:txBody>
                  <a:tcPr anchor="ctr"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잔잔한 음악</a:t>
                      </a:r>
                    </a:p>
                  </a:txBody>
                  <a:tcPr anchor="ctr"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72334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8C811F5E-1BB5-4F4C-B919-DA027EF57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0215"/>
              </p:ext>
            </p:extLst>
          </p:nvPr>
        </p:nvGraphicFramePr>
        <p:xfrm>
          <a:off x="5631932" y="3250582"/>
          <a:ext cx="6072388" cy="3205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5868">
                  <a:extLst>
                    <a:ext uri="{9D8B030D-6E8A-4147-A177-3AD203B41FA5}">
                      <a16:colId xmlns:a16="http://schemas.microsoft.com/office/drawing/2014/main" val="4179858702"/>
                    </a:ext>
                  </a:extLst>
                </a:gridCol>
                <a:gridCol w="3716520">
                  <a:extLst>
                    <a:ext uri="{9D8B030D-6E8A-4147-A177-3AD203B41FA5}">
                      <a16:colId xmlns:a16="http://schemas.microsoft.com/office/drawing/2014/main" val="348430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이렇게 말해 보세요</a:t>
                      </a:r>
                    </a:p>
                  </a:txBody>
                  <a:tcPr marL="70559" marR="70559" marT="35280" marB="3528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Alice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가 이렇게 말할 거에요</a:t>
                      </a:r>
                    </a:p>
                  </a:txBody>
                  <a:tcPr marL="70559" marR="70559" marT="35280" marB="3528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노래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음악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틀어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노래를 켜겠습니다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31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노래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음악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꺼줘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노래를 끄겠습니다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11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다른 노래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장르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틀어줘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어떤 장르로 틀어드릴까요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9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노래 정지해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X(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재생 시에 정지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0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다시 재생해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X(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정지 시에 다시 재생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276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처음부터 틀어줘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X(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재생 중인 노래를 처음부터 재생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4660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다음 노래 틀어줘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X(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다음 노래 재생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4831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이전 노래 틀어줘</a:t>
                      </a:r>
                    </a:p>
                  </a:txBody>
                  <a:tcP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X(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이전 노래 재생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219248"/>
                  </a:ext>
                </a:extLst>
              </a:tr>
            </a:tbl>
          </a:graphicData>
        </a:graphic>
      </p:graphicFrame>
      <p:sp>
        <p:nvSpPr>
          <p:cNvPr id="13" name="텍스트상자 11">
            <a:extLst>
              <a:ext uri="{FF2B5EF4-FFF2-40B4-BE49-F238E27FC236}">
                <a16:creationId xmlns:a16="http://schemas.microsoft.com/office/drawing/2014/main" id="{ABA1DA46-9C1E-4685-A23F-D00BDCEDE9E9}"/>
              </a:ext>
            </a:extLst>
          </p:cNvPr>
          <p:cNvSpPr txBox="1"/>
          <p:nvPr/>
        </p:nvSpPr>
        <p:spPr>
          <a:xfrm>
            <a:off x="243887" y="1752473"/>
            <a:ext cx="1064763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스트레스 여부에 따라 노래를 </a:t>
            </a:r>
            <a:r>
              <a:rPr kumimoji="1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2</a:t>
            </a:r>
            <a:r>
              <a:rPr kumimoji="1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가지로 분류</a:t>
            </a:r>
            <a:endParaRPr kumimoji="1"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  <a:cs typeface="Verdana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스피커 재생 시 자동으로 추천 음악이 재생되고</a:t>
            </a:r>
            <a:r>
              <a:rPr kumimoji="1"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, </a:t>
            </a:r>
            <a:r>
              <a:rPr kumimoji="1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사용자의 명령어에 따라 장르 변경 가능</a:t>
            </a:r>
            <a:endParaRPr kumimoji="1"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  <a:cs typeface="Verdana" panose="020B0604030504040204" pitchFamily="34" charset="0"/>
            </a:endParaRPr>
          </a:p>
        </p:txBody>
      </p:sp>
      <p:sp>
        <p:nvSpPr>
          <p:cNvPr id="14" name="텍스트상자 11">
            <a:extLst>
              <a:ext uri="{FF2B5EF4-FFF2-40B4-BE49-F238E27FC236}">
                <a16:creationId xmlns:a16="http://schemas.microsoft.com/office/drawing/2014/main" id="{3130555D-8BCC-42CD-BB37-B746FA235CC7}"/>
              </a:ext>
            </a:extLst>
          </p:cNvPr>
          <p:cNvSpPr txBox="1"/>
          <p:nvPr/>
        </p:nvSpPr>
        <p:spPr>
          <a:xfrm>
            <a:off x="5631932" y="2713147"/>
            <a:ext cx="1561722" cy="400110"/>
          </a:xfrm>
          <a:prstGeom prst="rect">
            <a:avLst/>
          </a:prstGeom>
          <a:solidFill>
            <a:srgbClr val="F9F1E8"/>
          </a:solidFill>
          <a:effectLst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A2223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음성 명령어</a:t>
            </a:r>
            <a:endParaRPr kumimoji="1" lang="en-US" altLang="ko-KR" sz="2000" b="1" dirty="0">
              <a:solidFill>
                <a:srgbClr val="A22236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Verdana" panose="020B0604030504040204" pitchFamily="34" charset="0"/>
            </a:endParaRPr>
          </a:p>
        </p:txBody>
      </p:sp>
      <p:sp>
        <p:nvSpPr>
          <p:cNvPr id="15" name="텍스트상자 11">
            <a:extLst>
              <a:ext uri="{FF2B5EF4-FFF2-40B4-BE49-F238E27FC236}">
                <a16:creationId xmlns:a16="http://schemas.microsoft.com/office/drawing/2014/main" id="{025586CA-C222-4999-A284-C99A018F8828}"/>
              </a:ext>
            </a:extLst>
          </p:cNvPr>
          <p:cNvSpPr txBox="1"/>
          <p:nvPr/>
        </p:nvSpPr>
        <p:spPr>
          <a:xfrm>
            <a:off x="243887" y="2727235"/>
            <a:ext cx="1561722" cy="400110"/>
          </a:xfrm>
          <a:prstGeom prst="rect">
            <a:avLst/>
          </a:prstGeom>
          <a:solidFill>
            <a:srgbClr val="F9F1E8"/>
          </a:solidFill>
          <a:effectLst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A2223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Verdana" panose="020B0604030504040204" pitchFamily="34" charset="0"/>
              </a:rPr>
              <a:t>노래 분류</a:t>
            </a:r>
            <a:endParaRPr kumimoji="1" lang="en-US" altLang="ko-KR" sz="2000" b="1" dirty="0">
              <a:solidFill>
                <a:srgbClr val="A22236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567420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음성 명령어 정리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COMMAND LIST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0B1606D-D896-4DD5-92AF-D5AF08765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10431"/>
              </p:ext>
            </p:extLst>
          </p:nvPr>
        </p:nvGraphicFramePr>
        <p:xfrm>
          <a:off x="461150" y="1534159"/>
          <a:ext cx="11489242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61130">
                  <a:extLst>
                    <a:ext uri="{9D8B030D-6E8A-4147-A177-3AD203B41FA5}">
                      <a16:colId xmlns:a16="http://schemas.microsoft.com/office/drawing/2014/main" val="4179858702"/>
                    </a:ext>
                  </a:extLst>
                </a:gridCol>
                <a:gridCol w="7328112">
                  <a:extLst>
                    <a:ext uri="{9D8B030D-6E8A-4147-A177-3AD203B41FA5}">
                      <a16:colId xmlns:a16="http://schemas.microsoft.com/office/drawing/2014/main" val="3484300082"/>
                    </a:ext>
                  </a:extLst>
                </a:gridCol>
              </a:tblGrid>
              <a:tr h="217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이렇게 말해 보세요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Alice</a:t>
                      </a:r>
                      <a:r>
                        <a:rPr lang="ko-KR" altLang="en-US" dirty="0"/>
                        <a:t>가 이렇게 말할 </a:t>
                      </a:r>
                      <a:r>
                        <a:rPr lang="ko-KR" altLang="en-US" dirty="0" err="1"/>
                        <a:t>거에요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78522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안녕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안녕하세요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안녕하세요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315150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반가워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반갑습니다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저도 만나서 반갑습니다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118878"/>
                  </a:ext>
                </a:extLst>
              </a:tr>
              <a:tr h="267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너 이름이 </a:t>
                      </a:r>
                      <a:r>
                        <a:rPr lang="ko-KR" altLang="en-US" sz="1400" b="1" dirty="0" err="1"/>
                        <a:t>뭐야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이름은 </a:t>
                      </a:r>
                      <a:r>
                        <a:rPr lang="ko-KR" altLang="en-US" sz="1400" b="1" dirty="0" err="1"/>
                        <a:t>엘리스입니다</a:t>
                      </a:r>
                      <a:r>
                        <a:rPr lang="en-US" altLang="ko-KR" sz="1400" b="1" dirty="0"/>
                        <a:t>./</a:t>
                      </a:r>
                      <a:r>
                        <a:rPr lang="en-US" altLang="ko-KR" sz="1400" b="1" baseline="0" dirty="0"/>
                        <a:t> </a:t>
                      </a:r>
                      <a:r>
                        <a:rPr lang="en-US" altLang="ko-KR" sz="1400" b="1" dirty="0"/>
                        <a:t>A</a:t>
                      </a:r>
                      <a:r>
                        <a:rPr lang="ko-KR" altLang="en-US" sz="1400" b="1" dirty="0"/>
                        <a:t>반</a:t>
                      </a:r>
                      <a:r>
                        <a:rPr lang="en-US" altLang="ko-KR" sz="1400" b="1" dirty="0"/>
                        <a:t> 2</a:t>
                      </a:r>
                      <a:r>
                        <a:rPr lang="ko-KR" altLang="en-US" sz="1400" b="1" dirty="0"/>
                        <a:t>조가 만든 인공지능 스피커입니다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97437"/>
                  </a:ext>
                </a:extLst>
              </a:tr>
              <a:tr h="267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포항</a:t>
                      </a:r>
                      <a:r>
                        <a:rPr lang="en-US" altLang="ko-KR" sz="1400" b="1" dirty="0"/>
                        <a:t>/ </a:t>
                      </a:r>
                      <a:r>
                        <a:rPr lang="ko-KR" altLang="en-US" sz="1400" b="1" dirty="0"/>
                        <a:t>서울 날씨 어때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포항</a:t>
                      </a:r>
                      <a:r>
                        <a:rPr lang="en-US" altLang="ko-KR" sz="1400" b="1" dirty="0"/>
                        <a:t>/</a:t>
                      </a:r>
                      <a:r>
                        <a:rPr lang="ko-KR" altLang="en-US" sz="1400" b="1" dirty="0"/>
                        <a:t>서울의 날씨는 </a:t>
                      </a:r>
                      <a:r>
                        <a:rPr lang="en-US" altLang="ko-KR" sz="1400" b="1" dirty="0"/>
                        <a:t>[        ]</a:t>
                      </a:r>
                      <a:r>
                        <a:rPr lang="ko-KR" altLang="en-US" sz="1400" b="1" dirty="0"/>
                        <a:t>고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en-US" altLang="ko-KR" sz="1400" b="1" baseline="0" dirty="0"/>
                        <a:t> </a:t>
                      </a:r>
                      <a:r>
                        <a:rPr lang="ko-KR" altLang="en-US" sz="1400" b="1" dirty="0"/>
                        <a:t>기온은 </a:t>
                      </a:r>
                      <a:r>
                        <a:rPr lang="en-US" altLang="ko-KR" sz="1400" b="1" dirty="0"/>
                        <a:t>[      </a:t>
                      </a:r>
                      <a:r>
                        <a:rPr lang="ko-KR" altLang="en-US" sz="1400" b="1" dirty="0"/>
                        <a:t>℃</a:t>
                      </a:r>
                      <a:r>
                        <a:rPr lang="en-US" altLang="ko-KR" sz="1400" b="1" dirty="0"/>
                        <a:t>]</a:t>
                      </a:r>
                      <a:r>
                        <a:rPr lang="ko-KR" altLang="en-US" sz="1400" b="1" dirty="0"/>
                        <a:t> 입니다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08761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무드등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전등</a:t>
                      </a:r>
                      <a:r>
                        <a:rPr lang="en-US" altLang="ko-KR" sz="1400" b="1" dirty="0"/>
                        <a:t>)</a:t>
                      </a:r>
                      <a:r>
                        <a:rPr lang="ko-KR" altLang="en-US" sz="1400" b="1" dirty="0"/>
                        <a:t> 켜줘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무드등을</a:t>
                      </a:r>
                      <a:r>
                        <a:rPr lang="ko-KR" altLang="en-US" sz="1400" b="1" dirty="0"/>
                        <a:t> 켜겠습니다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276549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무드등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전등</a:t>
                      </a:r>
                      <a:r>
                        <a:rPr lang="en-US" altLang="ko-KR" sz="1400" b="1" dirty="0"/>
                        <a:t>) </a:t>
                      </a:r>
                      <a:r>
                        <a:rPr lang="ko-KR" altLang="en-US" sz="1400" b="1" dirty="0"/>
                        <a:t>꺼줘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무드등을</a:t>
                      </a:r>
                      <a:r>
                        <a:rPr lang="ko-KR" altLang="en-US" sz="1400" b="1" dirty="0"/>
                        <a:t> 끄겠습니다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46608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인식 실패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죄송합니다</a:t>
                      </a:r>
                      <a:r>
                        <a:rPr lang="en-US" altLang="ko-KR" sz="1400" b="1" dirty="0"/>
                        <a:t>. </a:t>
                      </a:r>
                      <a:r>
                        <a:rPr lang="ko-KR" altLang="en-US" sz="1400" b="1" dirty="0"/>
                        <a:t>한번만 더 말씀해 주시겠어요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48311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노래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음악</a:t>
                      </a:r>
                      <a:r>
                        <a:rPr lang="en-US" altLang="ko-KR" sz="1400" b="1" dirty="0"/>
                        <a:t>) </a:t>
                      </a:r>
                      <a:r>
                        <a:rPr lang="ko-KR" altLang="en-US" sz="1400" b="1" dirty="0"/>
                        <a:t>틀어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켜</a:t>
                      </a:r>
                      <a:r>
                        <a:rPr lang="en-US" altLang="ko-KR" sz="1400" b="1" dirty="0"/>
                        <a:t>)</a:t>
                      </a:r>
                      <a:r>
                        <a:rPr lang="ko-KR" altLang="en-US" sz="1400" b="1" dirty="0"/>
                        <a:t>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노래를 켜겠습니다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219248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노래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음악</a:t>
                      </a:r>
                      <a:r>
                        <a:rPr lang="en-US" altLang="ko-KR" sz="1400" b="1" dirty="0"/>
                        <a:t>) </a:t>
                      </a:r>
                      <a:r>
                        <a:rPr lang="ko-KR" altLang="en-US" sz="1400" b="1" dirty="0"/>
                        <a:t>꺼줘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노래를 끄겠습니다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398640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다른 노래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장르</a:t>
                      </a:r>
                      <a:r>
                        <a:rPr lang="en-US" altLang="ko-KR" sz="1400" b="1" dirty="0"/>
                        <a:t>) </a:t>
                      </a:r>
                      <a:r>
                        <a:rPr lang="ko-KR" altLang="en-US" sz="1400" b="1" dirty="0"/>
                        <a:t>틀어줘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어떤 장르로 틀어드릴까요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24567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노래 정지해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X(</a:t>
                      </a:r>
                      <a:r>
                        <a:rPr lang="ko-KR" altLang="en-US" sz="1400" b="1" dirty="0"/>
                        <a:t>재생 시에 정지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6741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다시 재생해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X(</a:t>
                      </a:r>
                      <a:r>
                        <a:rPr lang="ko-KR" altLang="en-US" sz="1400" b="1" dirty="0"/>
                        <a:t>정지 시에 다시 재생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313300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처음부터 틀어줘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X(</a:t>
                      </a:r>
                      <a:r>
                        <a:rPr lang="ko-KR" altLang="en-US" sz="1400" b="1" dirty="0"/>
                        <a:t>재생 중인 노래를 처음부터 재생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39753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다음 노래 틀어줘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X(</a:t>
                      </a:r>
                      <a:r>
                        <a:rPr lang="ko-KR" altLang="en-US" sz="1400" b="1" dirty="0"/>
                        <a:t>다음 노래 재생</a:t>
                      </a:r>
                      <a:r>
                        <a:rPr lang="en-US" altLang="ko-KR" sz="14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80465"/>
                  </a:ext>
                </a:extLst>
              </a:tr>
              <a:tr h="181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이전 노래 틀어줘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DD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X(</a:t>
                      </a:r>
                      <a:r>
                        <a:rPr lang="ko-KR" altLang="en-US" sz="1400" b="1" dirty="0"/>
                        <a:t>이전 노래 재생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379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3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87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559267" y="1841563"/>
            <a:ext cx="1496305" cy="456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3818399" y="3930164"/>
            <a:ext cx="704971" cy="184913"/>
          </a:xfrm>
          <a:prstGeom prst="triangle">
            <a:avLst/>
          </a:prstGeom>
          <a:solidFill>
            <a:srgbClr val="E7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226599"/>
            <a:ext cx="508793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시연 시나리오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9851" y="1597968"/>
            <a:ext cx="11532300" cy="4809774"/>
            <a:chOff x="491257" y="1597968"/>
            <a:chExt cx="11532300" cy="4809774"/>
          </a:xfrm>
        </p:grpSpPr>
        <p:sp>
          <p:nvSpPr>
            <p:cNvPr id="20" name="직사각형 19"/>
            <p:cNvSpPr/>
            <p:nvPr/>
          </p:nvSpPr>
          <p:spPr>
            <a:xfrm>
              <a:off x="3503425" y="1841563"/>
              <a:ext cx="1927907" cy="4566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13212" y="1841563"/>
              <a:ext cx="4341903" cy="456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91257" y="1841563"/>
              <a:ext cx="2765042" cy="4560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2333" y="1597968"/>
              <a:ext cx="865943" cy="338554"/>
            </a:xfrm>
            <a:prstGeom prst="rect">
              <a:avLst/>
            </a:prstGeom>
            <a:solidFill>
              <a:srgbClr val="A22236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INPUT 1</a:t>
              </a:r>
              <a:endPara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066" name="Picture 18" descr="https://lh3.googleusercontent.com/FiZ32pNBdy5OoNanZW5o120_ooueqZ6ieHpA5Mq2BTiVHD5KuNlNVgjaZbC2bg51EJLSETkOfjxu9OqvhvjEfpbgo50U81j8ezK1-KxF7rbAIgYVn8OxxWt4QxshqQuOmxiM3hPDVJc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8953" l="1853" r="18928">
                          <a14:foregroundMark x1="7478" y1="22804" x2="7478" y2="22804"/>
                          <a14:foregroundMark x1="13700" y1="21959" x2="13700" y2="21959"/>
                          <a14:foregroundMark x1="11383" y1="23142" x2="11383" y2="23142"/>
                          <a14:foregroundMark x1="11383" y1="31419" x2="11383" y2="31419"/>
                          <a14:foregroundMark x1="10589" y1="29392" x2="10589" y2="29392"/>
                          <a14:foregroundMark x1="10258" y1="33953" x2="10258" y2="33953"/>
                          <a14:foregroundMark x1="9265" y1="39020" x2="9265" y2="2365"/>
                          <a14:foregroundMark x1="11383" y1="51520" x2="12244" y2="9459"/>
                          <a14:foregroundMark x1="8802" y1="50169" x2="6817" y2="8108"/>
                          <a14:foregroundMark x1="8471" y1="26014" x2="11383" y2="194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21" b="43527"/>
            <a:stretch/>
          </p:blipFill>
          <p:spPr bwMode="auto">
            <a:xfrm>
              <a:off x="661787" y="2739987"/>
              <a:ext cx="874914" cy="101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581349" y="2724197"/>
              <a:ext cx="143399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스마트밴드</a:t>
              </a:r>
              <a:r>
                <a:rPr lang="en-US" altLang="ko-KR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제작</a:t>
              </a:r>
              <a:r>
                <a:rPr lang="en-US" altLang="ko-KR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)</a:t>
              </a:r>
            </a:p>
            <a:p>
              <a:endParaRPr lang="ko-KR" altLang="en-US" sz="1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2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심박변이도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(HRV)</a:t>
              </a:r>
              <a:endPara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2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심박수</a:t>
              </a:r>
              <a:endPara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068" name="Picture 20" descr="https://lh3.googleusercontent.com/FiZ32pNBdy5OoNanZW5o120_ooueqZ6ieHpA5Mq2BTiVHD5KuNlNVgjaZbC2bg51EJLSETkOfjxu9OqvhvjEfpbgo50U81j8ezK1-KxF7rbAIgYVn8OxxWt4QxshqQuOmxiM3hPDVJc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811" b="100000" l="2316" r="210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" t="64563" r="80669" b="538"/>
            <a:stretch/>
          </p:blipFill>
          <p:spPr bwMode="auto">
            <a:xfrm>
              <a:off x="661787" y="4434574"/>
              <a:ext cx="1109094" cy="924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746464" y="4557937"/>
              <a:ext cx="118394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얼굴인식</a:t>
              </a:r>
              <a:r>
                <a:rPr lang="en-US" altLang="ko-KR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 /</a:t>
              </a:r>
            </a:p>
            <a:p>
              <a:r>
                <a:rPr lang="ko-KR" altLang="en-US" sz="14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감정분석</a:t>
              </a:r>
              <a:endPara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endParaRPr lang="ko-KR" altLang="en-US" sz="1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- </a:t>
              </a:r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긍정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중립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부정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92766" y="3911606"/>
              <a:ext cx="1525446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다음 기준을 사용</a:t>
              </a:r>
              <a:endPara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endParaRPr lang="ko-KR" altLang="en-US" sz="1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2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심박변이도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(HRV) </a:t>
              </a:r>
              <a:endPara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2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심박수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(HR)</a:t>
              </a:r>
              <a:endPara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표정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감정</a:t>
              </a:r>
              <a:r>
                <a:rPr lang="en-US" altLang="ko-KR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070" name="Picture 22" descr="https://lh4.googleusercontent.com/xzQWDruTkIeU1iJROdhkPznzwSHYLw7SMYmwxkC3sciH827dryVC-VeDzAoBCd-hKpHQr3sGx04qAs94z71hfZaJ77DdwmW1rTMn6Fkelm-ruaNNteFXwRVWR27-YKbmcpnlMCqKLS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67" b="100000" l="7099" r="100000">
                          <a14:foregroundMark x1="62037" y1="95288" x2="62037" y2="95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771" y="3041849"/>
              <a:ext cx="610568" cy="107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935297" y="4563861"/>
              <a:ext cx="122411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음성인식</a:t>
              </a:r>
              <a:endPara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endParaRPr lang="ko-KR" altLang="en-US" sz="1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스트레스에 따라 음악 재생 여부 </a:t>
              </a:r>
              <a:endParaRPr lang="en-US" altLang="ko-KR" sz="1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질문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37477" y="1698304"/>
              <a:ext cx="896399" cy="33855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OUTPUT</a:t>
              </a:r>
              <a:endPara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072" name="Picture 24" descr="https://lh3.googleusercontent.com/dhxRU-2KWC559TLuuUqV0nHQv86XdEnH2xp--80jr6bEGgdKR-XDJHCGeg5gUv4_G-WioRebKwaY6B9ylcZvPm6eJAZn1zEZmfRbSBqY_o-DVVg0yIH9tTzwljlpXvpiiDG9XdffWOY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068" b="54561" l="24487" r="377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4" t="8072" r="63027" b="45982"/>
            <a:stretch/>
          </p:blipFill>
          <p:spPr bwMode="auto">
            <a:xfrm>
              <a:off x="7892337" y="2612942"/>
              <a:ext cx="954105" cy="132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9179728" y="2754355"/>
              <a:ext cx="2843829" cy="1000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</a:rPr>
                <a:t>무드등</a:t>
              </a:r>
              <a:r>
                <a:rPr lang="en-US" altLang="ko-KR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</a:rPr>
                <a:t>(</a:t>
              </a:r>
              <a:r>
                <a:rPr lang="ko-KR" altLang="en-US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</a:rPr>
                <a:t>제작</a:t>
              </a:r>
              <a:r>
                <a:rPr lang="en-US" altLang="ko-KR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</a:rPr>
                <a:t>)</a:t>
              </a:r>
            </a:p>
            <a:p>
              <a:endParaRPr lang="ko-KR" altLang="en-US" sz="9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감정에 따라 색상 변화</a:t>
              </a:r>
            </a:p>
            <a:p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우울할 때</a:t>
              </a:r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주황색 빛 등</a:t>
              </a:r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289236" y="4845333"/>
              <a:ext cx="250694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j-ea"/>
                  <a:ea typeface="+mj-ea"/>
                </a:rPr>
                <a:t>음악 재생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Calibri" panose="020F0502020204030204" pitchFamily="34" charset="0"/>
                </a:rPr>
                <a:t>-</a:t>
              </a:r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심신 안정을 위한 노래</a:t>
              </a:r>
            </a:p>
            <a:p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행복감유지해주는 노래 등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811332" y="2929583"/>
              <a:ext cx="134333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b="1" u="sng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latin typeface="+mj-ea"/>
                  <a:ea typeface="+mj-ea"/>
                </a:rPr>
                <a:t>스트레스 판별</a:t>
              </a:r>
              <a:endParaRPr lang="en-US" altLang="ko-KR" sz="1400" b="1" u="sng" spc="-150" dirty="0">
                <a:ln>
                  <a:solidFill>
                    <a:srgbClr val="A22236">
                      <a:alpha val="0"/>
                    </a:srgbClr>
                  </a:solidFill>
                </a:ln>
                <a:latin typeface="+mj-ea"/>
                <a:ea typeface="+mj-ea"/>
              </a:endParaRPr>
            </a:p>
            <a:p>
              <a:r>
                <a:rPr lang="ko-KR" altLang="en-US" sz="1400" b="1" u="sng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latin typeface="+mj-ea"/>
                  <a:ea typeface="+mj-ea"/>
                </a:rPr>
                <a:t>데이터 값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45375" y="1672286"/>
              <a:ext cx="1031051" cy="338554"/>
            </a:xfrm>
            <a:prstGeom prst="rect">
              <a:avLst/>
            </a:prstGeom>
            <a:solidFill>
              <a:srgbClr val="A22236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INPUT 2-1</a:t>
              </a:r>
              <a:endPara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026" name="Picture 2" descr="https://lh4.googleusercontent.com/Fv--bVppdozNYjr-0jGP1wSBGG5f_CjyBCmTPUp9e-0ZrPIWgZxHROHtGY7ti2MXfCki8HF3PT8-e-F6pRZgZ3r30qkTTK55J5DQn5X0FcVAF6NWPAIIr0hAlOfMYEIEcMUViJtKsbs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149" b="100000" l="26605" r="52416">
                          <a14:foregroundMark x1="46923" y1="87669" x2="46923" y2="876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3" t="61672" r="63842"/>
            <a:stretch/>
          </p:blipFill>
          <p:spPr bwMode="auto">
            <a:xfrm>
              <a:off x="7837477" y="4446370"/>
              <a:ext cx="1022866" cy="1476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lh4.googleusercontent.com/Fv--bVppdozNYjr-0jGP1wSBGG5f_CjyBCmTPUp9e-0ZrPIWgZxHROHtGY7ti2MXfCki8HF3PT8-e-F6pRZgZ3r30qkTTK55J5DQn5X0FcVAF6NWPAIIr0hAlOfMYEIEcMUViJtKsbs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149" b="100000" l="26605" r="52416">
                          <a14:foregroundMark x1="46923" y1="87669" x2="46923" y2="876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27" t="61672" r="49893"/>
            <a:stretch/>
          </p:blipFill>
          <p:spPr bwMode="auto">
            <a:xfrm>
              <a:off x="8785271" y="3784642"/>
              <a:ext cx="579037" cy="13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이등변 삼각형 23"/>
          <p:cNvSpPr/>
          <p:nvPr/>
        </p:nvSpPr>
        <p:spPr>
          <a:xfrm rot="5400000">
            <a:off x="6860579" y="3814252"/>
            <a:ext cx="704971" cy="184913"/>
          </a:xfrm>
          <a:prstGeom prst="triangle">
            <a:avLst/>
          </a:prstGeom>
          <a:solidFill>
            <a:srgbClr val="E7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3459" y="438104"/>
            <a:ext cx="6098886" cy="461665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ln>
                  <a:solidFill>
                    <a:srgbClr val="75192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목표 </a:t>
            </a:r>
            <a:r>
              <a:rPr lang="en-US" altLang="ko-KR" sz="2400" b="1" spc="-300" dirty="0">
                <a:ln>
                  <a:solidFill>
                    <a:srgbClr val="75192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b="1" spc="-300" dirty="0">
                <a:ln>
                  <a:solidFill>
                    <a:srgbClr val="751928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스트레스 지수 감소 및 완화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66868" y="1623463"/>
            <a:ext cx="1031051" cy="338554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INPUT 2-2</a:t>
            </a:r>
            <a:endParaRPr lang="ko-KR" altLang="en-US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2884018" y="3800513"/>
            <a:ext cx="704971" cy="184913"/>
          </a:xfrm>
          <a:prstGeom prst="triangle">
            <a:avLst/>
          </a:prstGeom>
          <a:solidFill>
            <a:srgbClr val="E7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5400000">
            <a:off x="5069603" y="3814251"/>
            <a:ext cx="704971" cy="184913"/>
          </a:xfrm>
          <a:prstGeom prst="triangle">
            <a:avLst/>
          </a:prstGeom>
          <a:solidFill>
            <a:srgbClr val="E7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 3">
            <a:extLst>
              <a:ext uri="{FF2B5EF4-FFF2-40B4-BE49-F238E27FC236}">
                <a16:creationId xmlns:a16="http://schemas.microsoft.com/office/drawing/2014/main" id="{1C866416-C082-463F-B5C1-85092E39C650}"/>
              </a:ext>
            </a:extLst>
          </p:cNvPr>
          <p:cNvSpPr txBox="1"/>
          <p:nvPr/>
        </p:nvSpPr>
        <p:spPr>
          <a:xfrm>
            <a:off x="531564" y="690880"/>
            <a:ext cx="567420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시연 영상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3" name="TextBox 43">
            <a:extLst>
              <a:ext uri="{FF2B5EF4-FFF2-40B4-BE49-F238E27FC236}">
                <a16:creationId xmlns:a16="http://schemas.microsoft.com/office/drawing/2014/main" id="{0B5CA620-A972-4CB6-8885-DF3FC86C6C31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DEMONSTRATION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7861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50865" y="1323206"/>
            <a:ext cx="5545136" cy="528470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6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IoT</a:t>
            </a:r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서비스 효과를 위한 실험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0864" y="1323206"/>
            <a:ext cx="5545137" cy="5045510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226599"/>
            <a:ext cx="508793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검증 실험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7939" y="2002884"/>
            <a:ext cx="490086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실험목적</a:t>
            </a:r>
          </a:p>
          <a:p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 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실험자의 스트레스 신호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(1)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 非스트레스 신호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(0)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으로 변화하는지 확인</a:t>
            </a:r>
          </a:p>
          <a:p>
            <a:b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실험과정</a:t>
            </a:r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실험자의 스트레스 확인</a:t>
            </a:r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스트레스 신호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(1)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 검출되는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실험자에게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  </a:t>
            </a:r>
            <a:r>
              <a:rPr lang="en-US" altLang="ko-KR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IoT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서비스 제공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노래 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곡 정도의 시간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대략 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# 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다시 스트레스 유무 확인</a:t>
            </a:r>
          </a:p>
          <a:p>
            <a:b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</a:b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실험결과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( 10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회 진행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 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  스트레스 완화 효과   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= 70%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82213"/>
              </p:ext>
            </p:extLst>
          </p:nvPr>
        </p:nvGraphicFramePr>
        <p:xfrm>
          <a:off x="550863" y="5084354"/>
          <a:ext cx="5545138" cy="808470"/>
        </p:xfrm>
        <a:graphic>
          <a:graphicData uri="http://schemas.openxmlformats.org/drawingml/2006/table">
            <a:tbl>
              <a:tblPr/>
              <a:tblGrid>
                <a:gridCol w="1676743">
                  <a:extLst>
                    <a:ext uri="{9D8B030D-6E8A-4147-A177-3AD203B41FA5}">
                      <a16:colId xmlns:a16="http://schemas.microsoft.com/office/drawing/2014/main" val="664706251"/>
                    </a:ext>
                  </a:extLst>
                </a:gridCol>
                <a:gridCol w="1993610">
                  <a:extLst>
                    <a:ext uri="{9D8B030D-6E8A-4147-A177-3AD203B41FA5}">
                      <a16:colId xmlns:a16="http://schemas.microsoft.com/office/drawing/2014/main" val="4105379477"/>
                    </a:ext>
                  </a:extLst>
                </a:gridCol>
                <a:gridCol w="1874785">
                  <a:extLst>
                    <a:ext uri="{9D8B030D-6E8A-4147-A177-3AD203B41FA5}">
                      <a16:colId xmlns:a16="http://schemas.microsoft.com/office/drawing/2014/main" val="552602109"/>
                    </a:ext>
                  </a:extLst>
                </a:gridCol>
              </a:tblGrid>
              <a:tr h="404235"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스트레스 여전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스트레스 완화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491822"/>
                  </a:ext>
                </a:extLst>
              </a:tr>
              <a:tr h="4042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실험 후 상태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23686"/>
                  </a:ext>
                </a:extLst>
              </a:tr>
            </a:tbl>
          </a:graphicData>
        </a:graphic>
      </p:graphicFrame>
      <p:pic>
        <p:nvPicPr>
          <p:cNvPr id="2052" name="Picture 4" descr="https://lh3.googleusercontent.com/nFDGUmJogCi17_XVCpF2rUDlANobh2WVYmDQcbNOMTLRGy4u6v8x8uC9U4aM9VwmqLUP8xKfi6S5kE9AKWjrg2vYJ1QepzFJB8fnz_BoBIJrXSREhmci3kqQlVySSIqJs_lP4QHmkg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6" y="2080003"/>
            <a:ext cx="2736251" cy="36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5.googleusercontent.com/NvAk6vaj28kvft_N1y2XkXBMrWwzgYUKTH03iOOlA9cNB07qLqiaUAui7G5l8Wm8b7G33gUAAu7xyJq7hpIZoD087Lqn_f-SNLkTOUD8haAmaDOKzdlFmWoPUs-2G6oTCmR7TAGAKy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47" y="2080003"/>
            <a:ext cx="2736251" cy="36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259196" y="1323206"/>
            <a:ext cx="5545137" cy="5045510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0864" y="1860884"/>
            <a:ext cx="10790904" cy="4507832"/>
          </a:xfrm>
          <a:prstGeom prst="rect">
            <a:avLst/>
          </a:prstGeom>
          <a:noFill/>
          <a:ln w="127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226599"/>
            <a:ext cx="508793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개선점 및 응용분야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1012" y="2283737"/>
            <a:ext cx="10042356" cy="39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고성능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PPG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센서를 사용하여 기기의 소형화 및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휴대성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개선 필요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ex)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미밴드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PPG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센서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업로드에 시간 제한 없는 서버 구축 필요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기존 서버의 제한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-15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초마다 업로드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 </a:t>
            </a:r>
            <a:endParaRPr lang="ko-KR" altLang="en-US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무드등과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 스피커 외의 다양한 </a:t>
            </a: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IOT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제품과의 연동</a:t>
            </a:r>
            <a:endParaRPr lang="en-US" altLang="ko-KR" sz="20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HRV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의 변화를 통해 우울증 증상 판단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대화가 가능한 인공지능 상담원</a:t>
            </a:r>
          </a:p>
          <a:p>
            <a:pPr>
              <a:lnSpc>
                <a:spcPct val="200000"/>
              </a:lnSpc>
            </a:pPr>
            <a:br>
              <a:rPr lang="ko-KR" altLang="en-US" sz="1400" dirty="0"/>
            </a:b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44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각 삼각형[R] 9">
            <a:extLst>
              <a:ext uri="{FF2B5EF4-FFF2-40B4-BE49-F238E27FC236}">
                <a16:creationId xmlns:a16="http://schemas.microsoft.com/office/drawing/2014/main" id="{522700B2-F87E-B24F-9401-721451154EDA}"/>
              </a:ext>
            </a:extLst>
          </p:cNvPr>
          <p:cNvSpPr/>
          <p:nvPr/>
        </p:nvSpPr>
        <p:spPr>
          <a:xfrm rot="10800000">
            <a:off x="4915586" y="0"/>
            <a:ext cx="7295464" cy="4330787"/>
          </a:xfrm>
          <a:custGeom>
            <a:avLst/>
            <a:gdLst>
              <a:gd name="connsiteX0" fmla="*/ 0 w 6397047"/>
              <a:gd name="connsiteY0" fmla="*/ 4233928 h 4233928"/>
              <a:gd name="connsiteX1" fmla="*/ 0 w 6397047"/>
              <a:gd name="connsiteY1" fmla="*/ 0 h 4233928"/>
              <a:gd name="connsiteX2" fmla="*/ 6397047 w 6397047"/>
              <a:gd name="connsiteY2" fmla="*/ 4233928 h 4233928"/>
              <a:gd name="connsiteX3" fmla="*/ 0 w 6397047"/>
              <a:gd name="connsiteY3" fmla="*/ 4233928 h 4233928"/>
              <a:gd name="connsiteX0" fmla="*/ 0 w 6397047"/>
              <a:gd name="connsiteY0" fmla="*/ 3248090 h 3248090"/>
              <a:gd name="connsiteX1" fmla="*/ 14288 w 6397047"/>
              <a:gd name="connsiteY1" fmla="*/ 0 h 3248090"/>
              <a:gd name="connsiteX2" fmla="*/ 6397047 w 6397047"/>
              <a:gd name="connsiteY2" fmla="*/ 3248090 h 3248090"/>
              <a:gd name="connsiteX3" fmla="*/ 0 w 6397047"/>
              <a:gd name="connsiteY3" fmla="*/ 3248090 h 3248090"/>
              <a:gd name="connsiteX0" fmla="*/ 0 w 6654222"/>
              <a:gd name="connsiteY0" fmla="*/ 3248090 h 3248090"/>
              <a:gd name="connsiteX1" fmla="*/ 14288 w 6654222"/>
              <a:gd name="connsiteY1" fmla="*/ 0 h 3248090"/>
              <a:gd name="connsiteX2" fmla="*/ 6654222 w 6654222"/>
              <a:gd name="connsiteY2" fmla="*/ 3248090 h 3248090"/>
              <a:gd name="connsiteX3" fmla="*/ 0 w 6654222"/>
              <a:gd name="connsiteY3" fmla="*/ 3248090 h 3248090"/>
              <a:gd name="connsiteX0" fmla="*/ 0 w 5288718"/>
              <a:gd name="connsiteY0" fmla="*/ 3248090 h 3248090"/>
              <a:gd name="connsiteX1" fmla="*/ 14288 w 5288718"/>
              <a:gd name="connsiteY1" fmla="*/ 0 h 3248090"/>
              <a:gd name="connsiteX2" fmla="*/ 5288718 w 5288718"/>
              <a:gd name="connsiteY2" fmla="*/ 3248090 h 3248090"/>
              <a:gd name="connsiteX3" fmla="*/ 0 w 5288718"/>
              <a:gd name="connsiteY3" fmla="*/ 3248090 h 3248090"/>
              <a:gd name="connsiteX0" fmla="*/ 0 w 5471598"/>
              <a:gd name="connsiteY0" fmla="*/ 3248090 h 3248090"/>
              <a:gd name="connsiteX1" fmla="*/ 14288 w 5471598"/>
              <a:gd name="connsiteY1" fmla="*/ 0 h 3248090"/>
              <a:gd name="connsiteX2" fmla="*/ 5471598 w 5471598"/>
              <a:gd name="connsiteY2" fmla="*/ 3248090 h 3248090"/>
              <a:gd name="connsiteX3" fmla="*/ 0 w 5471598"/>
              <a:gd name="connsiteY3" fmla="*/ 3248090 h 324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598" h="3248090">
                <a:moveTo>
                  <a:pt x="0" y="3248090"/>
                </a:moveTo>
                <a:cubicBezTo>
                  <a:pt x="4763" y="2165393"/>
                  <a:pt x="9525" y="1082697"/>
                  <a:pt x="14288" y="0"/>
                </a:cubicBezTo>
                <a:lnTo>
                  <a:pt x="5471598" y="3248090"/>
                </a:lnTo>
                <a:lnTo>
                  <a:pt x="0" y="3248090"/>
                </a:lnTo>
                <a:close/>
              </a:path>
            </a:pathLst>
          </a:cu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0E785F45-E142-284B-8629-8BD3AAD4E062}"/>
              </a:ext>
            </a:extLst>
          </p:cNvPr>
          <p:cNvSpPr txBox="1"/>
          <p:nvPr/>
        </p:nvSpPr>
        <p:spPr>
          <a:xfrm>
            <a:off x="888960" y="4151021"/>
            <a:ext cx="778768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3"/>
              </a:lnSpc>
            </a:pPr>
            <a:r>
              <a:rPr lang="en-US" altLang="ko-KR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05. </a:t>
            </a:r>
            <a:r>
              <a:rPr lang="ko-KR" altLang="en-US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역할 분담</a:t>
            </a:r>
            <a:endParaRPr lang="en-US" altLang="ko-KR" sz="6600" spc="-200" dirty="0">
              <a:solidFill>
                <a:srgbClr val="A2223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83571" y="5395911"/>
            <a:ext cx="13025898" cy="884622"/>
            <a:chOff x="-269296" y="5557836"/>
            <a:chExt cx="13025898" cy="88462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자유형 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 7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자유형 5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 3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87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각 삼각형[R] 9">
            <a:extLst>
              <a:ext uri="{FF2B5EF4-FFF2-40B4-BE49-F238E27FC236}">
                <a16:creationId xmlns:a16="http://schemas.microsoft.com/office/drawing/2014/main" id="{522700B2-F87E-B24F-9401-721451154EDA}"/>
              </a:ext>
            </a:extLst>
          </p:cNvPr>
          <p:cNvSpPr/>
          <p:nvPr/>
        </p:nvSpPr>
        <p:spPr>
          <a:xfrm rot="10800000">
            <a:off x="4915586" y="0"/>
            <a:ext cx="7295464" cy="4330787"/>
          </a:xfrm>
          <a:custGeom>
            <a:avLst/>
            <a:gdLst>
              <a:gd name="connsiteX0" fmla="*/ 0 w 6397047"/>
              <a:gd name="connsiteY0" fmla="*/ 4233928 h 4233928"/>
              <a:gd name="connsiteX1" fmla="*/ 0 w 6397047"/>
              <a:gd name="connsiteY1" fmla="*/ 0 h 4233928"/>
              <a:gd name="connsiteX2" fmla="*/ 6397047 w 6397047"/>
              <a:gd name="connsiteY2" fmla="*/ 4233928 h 4233928"/>
              <a:gd name="connsiteX3" fmla="*/ 0 w 6397047"/>
              <a:gd name="connsiteY3" fmla="*/ 4233928 h 4233928"/>
              <a:gd name="connsiteX0" fmla="*/ 0 w 6397047"/>
              <a:gd name="connsiteY0" fmla="*/ 3248090 h 3248090"/>
              <a:gd name="connsiteX1" fmla="*/ 14288 w 6397047"/>
              <a:gd name="connsiteY1" fmla="*/ 0 h 3248090"/>
              <a:gd name="connsiteX2" fmla="*/ 6397047 w 6397047"/>
              <a:gd name="connsiteY2" fmla="*/ 3248090 h 3248090"/>
              <a:gd name="connsiteX3" fmla="*/ 0 w 6397047"/>
              <a:gd name="connsiteY3" fmla="*/ 3248090 h 3248090"/>
              <a:gd name="connsiteX0" fmla="*/ 0 w 6654222"/>
              <a:gd name="connsiteY0" fmla="*/ 3248090 h 3248090"/>
              <a:gd name="connsiteX1" fmla="*/ 14288 w 6654222"/>
              <a:gd name="connsiteY1" fmla="*/ 0 h 3248090"/>
              <a:gd name="connsiteX2" fmla="*/ 6654222 w 6654222"/>
              <a:gd name="connsiteY2" fmla="*/ 3248090 h 3248090"/>
              <a:gd name="connsiteX3" fmla="*/ 0 w 6654222"/>
              <a:gd name="connsiteY3" fmla="*/ 3248090 h 3248090"/>
              <a:gd name="connsiteX0" fmla="*/ 0 w 5288718"/>
              <a:gd name="connsiteY0" fmla="*/ 3248090 h 3248090"/>
              <a:gd name="connsiteX1" fmla="*/ 14288 w 5288718"/>
              <a:gd name="connsiteY1" fmla="*/ 0 h 3248090"/>
              <a:gd name="connsiteX2" fmla="*/ 5288718 w 5288718"/>
              <a:gd name="connsiteY2" fmla="*/ 3248090 h 3248090"/>
              <a:gd name="connsiteX3" fmla="*/ 0 w 5288718"/>
              <a:gd name="connsiteY3" fmla="*/ 3248090 h 3248090"/>
              <a:gd name="connsiteX0" fmla="*/ 0 w 5471598"/>
              <a:gd name="connsiteY0" fmla="*/ 3248090 h 3248090"/>
              <a:gd name="connsiteX1" fmla="*/ 14288 w 5471598"/>
              <a:gd name="connsiteY1" fmla="*/ 0 h 3248090"/>
              <a:gd name="connsiteX2" fmla="*/ 5471598 w 5471598"/>
              <a:gd name="connsiteY2" fmla="*/ 3248090 h 3248090"/>
              <a:gd name="connsiteX3" fmla="*/ 0 w 5471598"/>
              <a:gd name="connsiteY3" fmla="*/ 3248090 h 324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598" h="3248090">
                <a:moveTo>
                  <a:pt x="0" y="3248090"/>
                </a:moveTo>
                <a:cubicBezTo>
                  <a:pt x="4763" y="2165393"/>
                  <a:pt x="9525" y="1082697"/>
                  <a:pt x="14288" y="0"/>
                </a:cubicBezTo>
                <a:lnTo>
                  <a:pt x="5471598" y="3248090"/>
                </a:lnTo>
                <a:lnTo>
                  <a:pt x="0" y="3248090"/>
                </a:lnTo>
                <a:close/>
              </a:path>
            </a:pathLst>
          </a:cu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0E785F45-E142-284B-8629-8BD3AAD4E062}"/>
              </a:ext>
            </a:extLst>
          </p:cNvPr>
          <p:cNvSpPr txBox="1"/>
          <p:nvPr/>
        </p:nvSpPr>
        <p:spPr>
          <a:xfrm>
            <a:off x="888960" y="4151021"/>
            <a:ext cx="9702839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33"/>
              </a:lnSpc>
            </a:pPr>
            <a:r>
              <a:rPr lang="en-US" altLang="ko-KR" sz="66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4800" spc="-200" dirty="0">
                <a:solidFill>
                  <a:srgbClr val="A2223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주제 선정 및 추진 배경</a:t>
            </a:r>
            <a:endParaRPr lang="en-US" altLang="ko-KR" sz="4800" spc="-200" dirty="0">
              <a:solidFill>
                <a:srgbClr val="A2223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183571" y="5395911"/>
            <a:ext cx="13025898" cy="884622"/>
            <a:chOff x="-269296" y="5557836"/>
            <a:chExt cx="13025898" cy="88462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58402" y="6254837"/>
              <a:ext cx="1385598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82320" y="6262501"/>
              <a:ext cx="1250887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1857951" y="5568617"/>
              <a:ext cx="1280693" cy="866842"/>
              <a:chOff x="4092169" y="3899770"/>
              <a:chExt cx="4192654" cy="1699314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자유형 8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281514" y="5559077"/>
              <a:ext cx="1280693" cy="866842"/>
              <a:chOff x="4092169" y="3899770"/>
              <a:chExt cx="4192654" cy="1699314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자유형 7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5488242" y="6246582"/>
              <a:ext cx="1337382" cy="15418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6780874" y="5566697"/>
              <a:ext cx="1280693" cy="866842"/>
              <a:chOff x="4092169" y="3899770"/>
              <a:chExt cx="4192654" cy="1699314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>
              <a:off x="7969490" y="6252239"/>
              <a:ext cx="965120" cy="8476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8876656" y="5565456"/>
              <a:ext cx="1280693" cy="866842"/>
              <a:chOff x="4092169" y="3899770"/>
              <a:chExt cx="4192654" cy="1699314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자유형 5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-269296" y="5575616"/>
              <a:ext cx="1280693" cy="866842"/>
              <a:chOff x="4092169" y="3899770"/>
              <a:chExt cx="4192654" cy="169931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1475909" y="5557836"/>
              <a:ext cx="1280693" cy="866842"/>
              <a:chOff x="4092169" y="3899770"/>
              <a:chExt cx="4192654" cy="1699314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7312785" y="5247446"/>
                <a:ext cx="972038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92169" y="5262624"/>
                <a:ext cx="849253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515462" y="5247446"/>
                <a:ext cx="137160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646675" y="5243636"/>
                <a:ext cx="127867" cy="212233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5774542" y="3899770"/>
                <a:ext cx="67458" cy="1556099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841025" y="3899770"/>
                <a:ext cx="102575" cy="1699314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V="1">
                <a:off x="5943600" y="5260289"/>
                <a:ext cx="151295" cy="338795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6094895" y="5260289"/>
                <a:ext cx="509105" cy="0"/>
              </a:xfrm>
              <a:prstGeom prst="line">
                <a:avLst/>
              </a:prstGeom>
              <a:ln w="15875">
                <a:solidFill>
                  <a:srgbClr val="A222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자유형 37"/>
              <p:cNvSpPr/>
              <p:nvPr/>
            </p:nvSpPr>
            <p:spPr>
              <a:xfrm>
                <a:off x="4941422" y="5069562"/>
                <a:ext cx="589280" cy="193062"/>
              </a:xfrm>
              <a:custGeom>
                <a:avLst/>
                <a:gdLst>
                  <a:gd name="connsiteX0" fmla="*/ 0 w 589280"/>
                  <a:gd name="connsiteY0" fmla="*/ 193062 h 193062"/>
                  <a:gd name="connsiteX1" fmla="*/ 284480 w 589280"/>
                  <a:gd name="connsiteY1" fmla="*/ 22 h 193062"/>
                  <a:gd name="connsiteX2" fmla="*/ 589280 w 589280"/>
                  <a:gd name="connsiteY2" fmla="*/ 182902 h 19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9280" h="193062">
                    <a:moveTo>
                      <a:pt x="0" y="193062"/>
                    </a:moveTo>
                    <a:cubicBezTo>
                      <a:pt x="93133" y="97388"/>
                      <a:pt x="186267" y="1715"/>
                      <a:pt x="284480" y="22"/>
                    </a:cubicBezTo>
                    <a:cubicBezTo>
                      <a:pt x="382693" y="-1671"/>
                      <a:pt x="485986" y="90615"/>
                      <a:pt x="589280" y="182902"/>
                    </a:cubicBezTo>
                  </a:path>
                </a:pathLst>
              </a:custGeom>
              <a:noFill/>
              <a:ln w="15875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 rot="21366378">
                <a:off x="6588666" y="4968606"/>
                <a:ext cx="714522" cy="306923"/>
              </a:xfrm>
              <a:custGeom>
                <a:avLst/>
                <a:gdLst>
                  <a:gd name="connsiteX0" fmla="*/ 0 w 822960"/>
                  <a:gd name="connsiteY0" fmla="*/ 335474 h 376114"/>
                  <a:gd name="connsiteX1" fmla="*/ 396240 w 822960"/>
                  <a:gd name="connsiteY1" fmla="*/ 194 h 376114"/>
                  <a:gd name="connsiteX2" fmla="*/ 822960 w 822960"/>
                  <a:gd name="connsiteY2" fmla="*/ 376114 h 37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960" h="376114">
                    <a:moveTo>
                      <a:pt x="0" y="335474"/>
                    </a:moveTo>
                    <a:cubicBezTo>
                      <a:pt x="129540" y="164447"/>
                      <a:pt x="259080" y="-6579"/>
                      <a:pt x="396240" y="194"/>
                    </a:cubicBezTo>
                    <a:cubicBezTo>
                      <a:pt x="533400" y="6967"/>
                      <a:pt x="678180" y="191540"/>
                      <a:pt x="822960" y="376114"/>
                    </a:cubicBezTo>
                  </a:path>
                </a:pathLst>
              </a:custGeom>
              <a:noFill/>
              <a:ln w="19050">
                <a:solidFill>
                  <a:srgbClr val="A222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0054649" y="6254025"/>
              <a:ext cx="1601101" cy="0"/>
            </a:xfrm>
            <a:prstGeom prst="line">
              <a:avLst/>
            </a:prstGeom>
            <a:ln w="15875">
              <a:solidFill>
                <a:srgbClr val="A222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4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73088" y="328199"/>
            <a:ext cx="508793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역할 분담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38433"/>
              </p:ext>
            </p:extLst>
          </p:nvPr>
        </p:nvGraphicFramePr>
        <p:xfrm>
          <a:off x="413859" y="1473459"/>
          <a:ext cx="11143833" cy="4918738"/>
        </p:xfrm>
        <a:graphic>
          <a:graphicData uri="http://schemas.openxmlformats.org/drawingml/2006/table">
            <a:tbl>
              <a:tblPr/>
              <a:tblGrid>
                <a:gridCol w="3714611">
                  <a:extLst>
                    <a:ext uri="{9D8B030D-6E8A-4147-A177-3AD203B41FA5}">
                      <a16:colId xmlns:a16="http://schemas.microsoft.com/office/drawing/2014/main" val="408339963"/>
                    </a:ext>
                  </a:extLst>
                </a:gridCol>
                <a:gridCol w="3714611">
                  <a:extLst>
                    <a:ext uri="{9D8B030D-6E8A-4147-A177-3AD203B41FA5}">
                      <a16:colId xmlns:a16="http://schemas.microsoft.com/office/drawing/2014/main" val="904458029"/>
                    </a:ext>
                  </a:extLst>
                </a:gridCol>
                <a:gridCol w="3714611">
                  <a:extLst>
                    <a:ext uri="{9D8B030D-6E8A-4147-A177-3AD203B41FA5}">
                      <a16:colId xmlns:a16="http://schemas.microsoft.com/office/drawing/2014/main" val="920574129"/>
                    </a:ext>
                  </a:extLst>
                </a:gridCol>
              </a:tblGrid>
              <a:tr h="405178"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강용호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김재희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박춘화</a:t>
                      </a:r>
                      <a:endParaRPr lang="ko-KR" altLang="en-US" sz="2000" b="1" kern="1200" spc="-16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971416"/>
                  </a:ext>
                </a:extLst>
              </a:tr>
              <a:tr h="1651878"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경제학과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mini </a:t>
                      </a:r>
                      <a:r>
                        <a:rPr lang="en-US" altLang="ko-KR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Xception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모델 구현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감정분석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모델링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시연영상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주연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통계학과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데이터 수집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스트레스 판별 모델링</a:t>
                      </a:r>
                      <a:endParaRPr lang="en-US" altLang="ko-KR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검증 실험 실시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PPT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취합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영상보조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목소리 출연</a:t>
                      </a:r>
                      <a:endParaRPr lang="en-US" altLang="ko-KR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생물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AI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스피커의 소프트웨어 담당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모델간의 앙상블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전체적인 파이프라인 구현</a:t>
                      </a:r>
                      <a:endParaRPr lang="en-US" altLang="ko-KR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영상 편집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234686"/>
                  </a:ext>
                </a:extLst>
              </a:tr>
              <a:tr h="405178"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심재혁</a:t>
                      </a:r>
                      <a:endParaRPr lang="ko-KR" altLang="en-US" sz="2000" b="1" kern="1200" spc="-16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정서희</a:t>
                      </a:r>
                      <a:endParaRPr lang="ko-KR" altLang="en-US" sz="2000" b="1" kern="1200" spc="-16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1200" spc="-16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채유진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208235"/>
                  </a:ext>
                </a:extLst>
              </a:tr>
              <a:tr h="1901218"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전자공학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ko-KR" altLang="en-US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스마트밴드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제작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3D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프린팅 설계 및 제작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소켓 통신</a:t>
                      </a:r>
                      <a:endParaRPr lang="en-US" altLang="ko-KR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서버관리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화학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생물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스트레스 판별 모델링</a:t>
                      </a:r>
                      <a:endParaRPr lang="en-US" altLang="ko-KR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검증 실험 실시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논문 검색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발표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임베디드시스템</a:t>
                      </a: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서버 관리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HRV 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센서 제어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1200" spc="-150" dirty="0" err="1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무드등</a:t>
                      </a:r>
                      <a: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제작</a:t>
                      </a:r>
                    </a:p>
                    <a:p>
                      <a:pPr marL="0" algn="ctr" defTabSz="914400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600" b="1" kern="1200" spc="-150" dirty="0">
                          <a:ln>
                            <a:solidFill>
                              <a:srgbClr val="A22236">
                                <a:alpha val="0"/>
                              </a:srgb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</a:br>
                      <a:endParaRPr lang="ko-KR" altLang="en-US" sz="1600" b="1" kern="1200" spc="-150" dirty="0">
                        <a:ln>
                          <a:solidFill>
                            <a:srgbClr val="A22236">
                              <a:alpha val="0"/>
                            </a:srgb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2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44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285117"/>
            <a:ext cx="508793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Reference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46486" y="1197686"/>
            <a:ext cx="10042356" cy="522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[HRV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 스트레스 간 상관관계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Influence of mental stress on heart rate and heart rate </a:t>
            </a:r>
            <a:r>
              <a:rPr lang="en-US" altLang="ko-KR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variablity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(2009)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The effect of mental stress on heart variability and blood pressure during </a:t>
            </a:r>
            <a:r>
              <a:rPr lang="en-US" altLang="ko-KR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coumputer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work(2004)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Guideline: Heart rate variability(1996)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스트레스 클리닉에서의 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HRV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활용과 해석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(2015)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Fractional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푸리에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변환을 이용한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심박변이도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분석</a:t>
            </a:r>
          </a:p>
          <a:p>
            <a:pPr>
              <a:lnSpc>
                <a:spcPct val="150000"/>
              </a:lnSpc>
            </a:pPr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[HRV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데이터셋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Detecting work stress in offices by combining unobtrusive sensors(2018)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심박변이도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(Heart rate variability, HRV) (2008)</a:t>
            </a:r>
          </a:p>
          <a:p>
            <a:pPr fontAlgn="base">
              <a:lnSpc>
                <a:spcPct val="150000"/>
              </a:lnSpc>
            </a:pPr>
            <a:endParaRPr lang="en-US" altLang="ko-KR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색채 및 음악의 스트레스 완화 효과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컬러테라피가 스트레스와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뇌파변화에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미치는 영향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(2009)</a:t>
            </a:r>
            <a:endParaRPr lang="ko-KR" altLang="en-US" sz="1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산소와 색채 조명 자극의 조합이 스트레스 완화에 미치는 효과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심리  자율신경계 반응을 심으로 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(2019)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색채 조명 자극에 대한 인체 반응에 관한 연구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(2004)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음악요법이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중환자실 간호사의 주관적 스트레스 반응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타액 </a:t>
            </a:r>
            <a:r>
              <a:rPr lang="ko-KR" altLang="en-US" sz="1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코르티솔</a:t>
            </a:r>
            <a:r>
              <a:rPr lang="ko-KR" altLang="en-US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농도 및 피로 수준에 미치는 효과</a:t>
            </a:r>
            <a:r>
              <a:rPr lang="en-US" altLang="ko-KR" sz="1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32451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9511" y="2865348"/>
            <a:ext cx="2912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A22236"/>
                </a:solidFill>
              </a:rPr>
              <a:t>Q &amp; A</a:t>
            </a:r>
            <a:endParaRPr lang="ko-KR" altLang="en-US" sz="7200" dirty="0">
              <a:solidFill>
                <a:srgbClr val="A222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24839" y="1924050"/>
            <a:ext cx="6720792" cy="4714678"/>
          </a:xfrm>
          <a:prstGeom prst="rect">
            <a:avLst/>
          </a:prstGeom>
          <a:noFill/>
          <a:ln w="38100">
            <a:solidFill>
              <a:srgbClr val="A22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305425" y="3276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31564" y="690880"/>
            <a:ext cx="3139697" cy="797654"/>
          </a:xfrm>
          <a:prstGeom prst="rect">
            <a:avLst/>
          </a:prstGeom>
          <a:solidFill>
            <a:srgbClr val="F9F1E8"/>
          </a:solidFill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주제선정 과정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2" y="298355"/>
            <a:ext cx="403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</a:rPr>
              <a:t>Reason for Topic Selection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https://lh4.googleusercontent.com/kpTgoj2OSt9CF0_dxFw6wm_ZcMMjWfrl2OKXlQ_t0-CGB6WmqS3OqSqcJuWdwSxaD4FRxcKv_G2XdCEGPVFoURmuO-CSbUc54E1ob-3lzJw95xRSZPN59iwrVj7eFSzeVnYNghBc3w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2" y="2087636"/>
            <a:ext cx="1268134" cy="12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053725" y="2546299"/>
            <a:ext cx="259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생명계열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(2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5" name="직사각형 24"/>
          <p:cNvSpPr/>
          <p:nvPr/>
        </p:nvSpPr>
        <p:spPr>
          <a:xfrm>
            <a:off x="2053726" y="4016581"/>
            <a:ext cx="259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전자공학 </a:t>
            </a:r>
            <a:r>
              <a:rPr lang="ko-KR" altLang="en-US" sz="2000" b="1" dirty="0" err="1"/>
              <a:t>유관학과</a:t>
            </a:r>
            <a:endParaRPr lang="en-US" altLang="ko-KR" sz="2000" b="1" dirty="0"/>
          </a:p>
          <a:p>
            <a:r>
              <a:rPr lang="en-US" altLang="ko-KR" sz="2000" b="1" dirty="0"/>
              <a:t>(2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2044236" y="5348071"/>
            <a:ext cx="259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통계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경제학과</a:t>
            </a:r>
            <a:endParaRPr lang="en-US" altLang="ko-KR" sz="2000" b="1" dirty="0"/>
          </a:p>
          <a:p>
            <a:r>
              <a:rPr lang="en-US" altLang="ko-KR" sz="2000" b="1" dirty="0"/>
              <a:t>(</a:t>
            </a:r>
            <a:r>
              <a:rPr lang="ko-KR" altLang="en-US" sz="2000" b="1" dirty="0"/>
              <a:t>각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명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46276" y="3834089"/>
            <a:ext cx="36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116440" y="3417448"/>
            <a:ext cx="3600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“</a:t>
            </a:r>
            <a:r>
              <a:rPr lang="ko-KR" altLang="en-US" sz="3200" b="1" dirty="0"/>
              <a:t>생체 데이터 기반</a:t>
            </a:r>
            <a:endParaRPr lang="en-US" altLang="ko-KR" sz="3200" b="1" dirty="0"/>
          </a:p>
          <a:p>
            <a:pPr algn="ctr"/>
            <a:r>
              <a:rPr lang="en-US" altLang="ko-KR" sz="3200" b="1" dirty="0" err="1"/>
              <a:t>IoT</a:t>
            </a:r>
            <a:r>
              <a:rPr lang="ko-KR" altLang="en-US" sz="3200" b="1" dirty="0"/>
              <a:t>시스템</a:t>
            </a:r>
            <a:r>
              <a:rPr lang="en-US" altLang="ko-KR" sz="3200" b="1" dirty="0"/>
              <a:t>”</a:t>
            </a:r>
            <a:r>
              <a:rPr lang="ko-KR" altLang="en-US" sz="3200" b="1" dirty="0"/>
              <a:t>을</a:t>
            </a:r>
            <a:r>
              <a:rPr lang="en-US" altLang="ko-KR" sz="3200" b="1" dirty="0"/>
              <a:t> </a:t>
            </a:r>
          </a:p>
          <a:p>
            <a:pPr algn="ctr"/>
            <a:r>
              <a:rPr lang="ko-KR" altLang="en-US" sz="3200" b="1" dirty="0"/>
              <a:t>주제로 선정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24316" y="4001142"/>
            <a:ext cx="643919" cy="397463"/>
          </a:xfrm>
          <a:prstGeom prst="rightArrow">
            <a:avLst/>
          </a:prstGeom>
          <a:solidFill>
            <a:srgbClr val="A222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3" name="Picture 9" descr="https://lh6.googleusercontent.com/LyYzJu3ySrN_5ypBuiLNr5OgDaQiJ67R6XQxEIf1doFTWmzXJ_MiSY8UXkPGEO3l-GIJn6FZJ_VO7pU0PCTHxorX659WOj0MNTZZcyszfyMz0oe2-H_S7_VbaovAVvQsJJpIa6Zp3aM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57" y="2941799"/>
            <a:ext cx="3068558" cy="227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08669" y="707034"/>
            <a:ext cx="2159566" cy="400110"/>
          </a:xfrm>
          <a:prstGeom prst="rect">
            <a:avLst/>
          </a:prstGeom>
          <a:solidFill>
            <a:srgbClr val="A22236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우리가 고려한 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16440" y="628042"/>
            <a:ext cx="8516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할 수 있는 것과 하고 싶은 것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AI</a:t>
            </a:r>
            <a:r>
              <a:rPr lang="ko-KR" altLang="en-US" dirty="0"/>
              <a:t>를 공부하는 이유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앞으로 사람들에게 필요한 것</a:t>
            </a:r>
          </a:p>
        </p:txBody>
      </p:sp>
      <p:pic>
        <p:nvPicPr>
          <p:cNvPr id="28" name="Picture 3" descr="https://lh4.googleusercontent.com/kpTgoj2OSt9CF0_dxFw6wm_ZcMMjWfrl2OKXlQ_t0-CGB6WmqS3OqSqcJuWdwSxaD4FRxcKv_G2XdCEGPVFoURmuO-CSbUc54E1ob-3lzJw95xRSZPN59iwrVj7eFSzeVnYNghBc3w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2" y="3565807"/>
            <a:ext cx="1268134" cy="12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s://lh4.googleusercontent.com/kpTgoj2OSt9CF0_dxFw6wm_ZcMMjWfrl2OKXlQ_t0-CGB6WmqS3OqSqcJuWdwSxaD4FRxcKv_G2XdCEGPVFoURmuO-CSbUc54E1ob-3lzJw95xRSZPN59iwrVj7eFSzeVnYNghBc3w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2" y="4987108"/>
            <a:ext cx="1268134" cy="12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265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643159"/>
            <a:ext cx="443161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AI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프로젝트 추진 배경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6220" y="1878376"/>
            <a:ext cx="4719205" cy="375804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0"/>
          </a:effectLst>
        </p:spPr>
      </p:pic>
      <p:sp>
        <p:nvSpPr>
          <p:cNvPr id="13" name="텍스트상자 28">
            <a:extLst>
              <a:ext uri="{FF2B5EF4-FFF2-40B4-BE49-F238E27FC236}">
                <a16:creationId xmlns:a16="http://schemas.microsoft.com/office/drawing/2014/main" id="{3019AF4B-C11B-D34C-9B0D-4A661D415063}"/>
              </a:ext>
            </a:extLst>
          </p:cNvPr>
          <p:cNvSpPr txBox="1"/>
          <p:nvPr/>
        </p:nvSpPr>
        <p:spPr>
          <a:xfrm>
            <a:off x="889803" y="3535834"/>
            <a:ext cx="5215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 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의학 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적응하기 어려운 환경에 처할 때 느끼는 </a:t>
            </a:r>
            <a:endParaRPr lang="en-US" altLang="ko-KR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심리적 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신체적 긴장상태</a:t>
            </a: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3" y="273827"/>
            <a:ext cx="4037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What is Stress?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91503" y="690880"/>
            <a:ext cx="4132038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9803" y="2541475"/>
            <a:ext cx="5215017" cy="646331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Q.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스트레스란 무엇인가요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15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fkb0j3KKaO99SrJXZOQr8RJ0bBo9Cpb5QmSUB6kbX-xm7AJPinhcvk5ibhGuQ3LTvgZBtvxKvIiid5Kvp1SSQyrutc7ys-aGVyhcJxlPTZHXlzhCH4LxhFfR0OnMhcRW7lHPpkAbxl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1654" r="1645" b="1741"/>
          <a:stretch/>
        </p:blipFill>
        <p:spPr bwMode="auto">
          <a:xfrm>
            <a:off x="1652954" y="2714513"/>
            <a:ext cx="2734407" cy="35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3.ap-northeast-2.amazonaws.com/img.kormedi.com/news/article/__icsFiles/artimage/2017/06/12/c_km601/shutterstock_388606480_5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85" y="2718506"/>
            <a:ext cx="5835162" cy="355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89685" y="734599"/>
            <a:ext cx="6716435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스트레스는 나쁜 것이 아니다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사자에 쫓기는 얼룩말의 생존을 위해 반드시 필요하다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하지만 현대인에게는 이런 자극이 장기간 지속되는 것이 문제이다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643159"/>
            <a:ext cx="443161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AI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프로젝트 추진 배경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3" y="273827"/>
            <a:ext cx="4037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Why Zebras Don’t Get Ulcers?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503" y="690880"/>
            <a:ext cx="4132038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26">
            <a:extLst>
              <a:ext uri="{FF2B5EF4-FFF2-40B4-BE49-F238E27FC236}">
                <a16:creationId xmlns:a16="http://schemas.microsoft.com/office/drawing/2014/main" id="{8F3E6945-4AC6-8445-B5B0-A5255AEE9537}"/>
              </a:ext>
            </a:extLst>
          </p:cNvPr>
          <p:cNvSpPr txBox="1"/>
          <p:nvPr/>
        </p:nvSpPr>
        <p:spPr>
          <a:xfrm>
            <a:off x="6427984" y="355399"/>
            <a:ext cx="558744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만성 스트레스를 인지하지 못하고 있는 한국인의 비율 </a:t>
            </a:r>
            <a:r>
              <a:rPr lang="en-US" altLang="ko-KR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70 %</a:t>
            </a:r>
          </a:p>
          <a:p>
            <a:pPr>
              <a:lnSpc>
                <a:spcPct val="150000"/>
              </a:lnSpc>
            </a:pPr>
            <a:r>
              <a:rPr lang="ko-KR" altLang="en-US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스트레스는 만병의 근원</a:t>
            </a:r>
            <a:endParaRPr lang="en-US" altLang="ko-KR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4594" y="1740430"/>
            <a:ext cx="10642812" cy="4999706"/>
            <a:chOff x="363425" y="1933470"/>
            <a:chExt cx="10642812" cy="4999706"/>
          </a:xfrm>
        </p:grpSpPr>
        <p:graphicFrame>
          <p:nvGraphicFramePr>
            <p:cNvPr id="8" name="차트 7"/>
            <p:cNvGraphicFramePr/>
            <p:nvPr>
              <p:extLst>
                <p:ext uri="{D42A27DB-BD31-4B8C-83A1-F6EECF244321}">
                  <p14:modId xmlns:p14="http://schemas.microsoft.com/office/powerpoint/2010/main" val="901174920"/>
                </p:ext>
              </p:extLst>
            </p:nvPr>
          </p:nvGraphicFramePr>
          <p:xfrm>
            <a:off x="847303" y="2506671"/>
            <a:ext cx="5870258" cy="44265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" name="그룹 4"/>
            <p:cNvGrpSpPr/>
            <p:nvPr/>
          </p:nvGrpSpPr>
          <p:grpSpPr>
            <a:xfrm>
              <a:off x="1322498" y="3310752"/>
              <a:ext cx="205852" cy="3011358"/>
              <a:chOff x="10407316" y="1283424"/>
              <a:chExt cx="200922" cy="3816000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0407316" y="1283424"/>
                <a:ext cx="200922" cy="3816000"/>
              </a:xfrm>
              <a:prstGeom prst="roundRect">
                <a:avLst>
                  <a:gd name="adj" fmla="val 50000"/>
                </a:avLst>
              </a:prstGeom>
              <a:noFill/>
              <a:ln w="57150">
                <a:solidFill>
                  <a:srgbClr val="BC5859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0434986" y="3870957"/>
                <a:ext cx="147579" cy="1205313"/>
              </a:xfrm>
              <a:prstGeom prst="rect">
                <a:avLst/>
              </a:prstGeom>
              <a:gradFill>
                <a:gsLst>
                  <a:gs pos="28000">
                    <a:srgbClr val="A22236"/>
                  </a:gs>
                  <a:gs pos="0">
                    <a:srgbClr val="BC5859"/>
                  </a:gs>
                  <a:gs pos="100000">
                    <a:srgbClr val="002060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텍스트상자 11">
              <a:extLst>
                <a:ext uri="{FF2B5EF4-FFF2-40B4-BE49-F238E27FC236}">
                  <a16:creationId xmlns:a16="http://schemas.microsoft.com/office/drawing/2014/main" id="{FF79E9B1-5F80-8846-BDA1-2AC38915FC1E}"/>
                </a:ext>
              </a:extLst>
            </p:cNvPr>
            <p:cNvSpPr txBox="1"/>
            <p:nvPr/>
          </p:nvSpPr>
          <p:spPr>
            <a:xfrm>
              <a:off x="1528350" y="1933470"/>
              <a:ext cx="4136069" cy="369332"/>
            </a:xfrm>
            <a:prstGeom prst="rect">
              <a:avLst/>
            </a:prstGeom>
            <a:solidFill>
              <a:srgbClr val="A22236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 spc="-30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sz="1800" dirty="0"/>
                <a:t>스트레스를 받는 한국인 비율 </a:t>
              </a:r>
              <a:r>
                <a:rPr lang="en-US" altLang="ko-KR" sz="1800" dirty="0"/>
                <a:t>( </a:t>
              </a:r>
              <a:r>
                <a:rPr lang="ko-KR" altLang="en-US" sz="1800" dirty="0"/>
                <a:t>단위</a:t>
              </a:r>
              <a:r>
                <a:rPr lang="en-US" altLang="ko-KR" sz="1800" dirty="0"/>
                <a:t>: % , 2016</a:t>
              </a:r>
              <a:r>
                <a:rPr lang="ko-KR" altLang="en-US" sz="1800" dirty="0"/>
                <a:t>년 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3425" y="5370873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29.6%</a:t>
              </a:r>
              <a:endParaRPr lang="ko-KR" altLang="en-US" sz="20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1882111" y="2964462"/>
              <a:ext cx="3703936" cy="3703936"/>
            </a:xfrm>
            <a:prstGeom prst="arc">
              <a:avLst>
                <a:gd name="adj1" fmla="val 21322148"/>
                <a:gd name="adj2" fmla="val 7452479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5470582" y="4322121"/>
              <a:ext cx="1375348" cy="0"/>
            </a:xfrm>
            <a:prstGeom prst="line">
              <a:avLst/>
            </a:prstGeom>
            <a:ln w="38100">
              <a:solidFill>
                <a:srgbClr val="BC5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/>
            <p:cNvSpPr/>
            <p:nvPr/>
          </p:nvSpPr>
          <p:spPr>
            <a:xfrm>
              <a:off x="6785034" y="3804752"/>
              <a:ext cx="1566121" cy="1566121"/>
            </a:xfrm>
            <a:prstGeom prst="arc">
              <a:avLst>
                <a:gd name="adj1" fmla="val 11891272"/>
                <a:gd name="adj2" fmla="val 10312500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6904895" y="3925159"/>
              <a:ext cx="1310369" cy="1310369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825798" y="3904488"/>
              <a:ext cx="2008883" cy="2008883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40684" y="4426365"/>
              <a:ext cx="126669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만성 스트레스 </a:t>
              </a:r>
              <a:endParaRPr lang="en-US" altLang="ko-KR" sz="1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6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인지율</a:t>
              </a:r>
              <a:endParaRPr lang="en-US" altLang="ko-KR" sz="1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32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29.6%</a:t>
              </a:r>
              <a:endParaRPr lang="ko-KR" altLang="en-US" sz="32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96134" y="4382239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rgbClr val="A22236"/>
                  </a:solidFill>
                  <a:latin typeface="+mj-ea"/>
                  <a:ea typeface="+mj-ea"/>
                </a:rPr>
                <a:t>STRESS</a:t>
              </a:r>
              <a:endParaRPr lang="ko-KR" altLang="en-US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7890482" y="3494966"/>
              <a:ext cx="224542" cy="381919"/>
            </a:xfrm>
            <a:prstGeom prst="line">
              <a:avLst/>
            </a:prstGeom>
            <a:ln w="69850" cap="flat" cmpd="sng" algn="ctr">
              <a:solidFill>
                <a:srgbClr val="BC5859"/>
              </a:solidFill>
              <a:prstDash val="solid"/>
              <a:round/>
              <a:headEnd type="none" w="med" len="lg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7831296" y="2396524"/>
              <a:ext cx="1080229" cy="987051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7" name="원호 36"/>
            <p:cNvSpPr/>
            <p:nvPr/>
          </p:nvSpPr>
          <p:spPr>
            <a:xfrm rot="18457559">
              <a:off x="7747853" y="2322037"/>
              <a:ext cx="1226924" cy="1226924"/>
            </a:xfrm>
            <a:prstGeom prst="arc">
              <a:avLst>
                <a:gd name="adj1" fmla="val 10755017"/>
                <a:gd name="adj2" fmla="val 9425884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4" name="원호 63"/>
            <p:cNvSpPr/>
            <p:nvPr/>
          </p:nvSpPr>
          <p:spPr>
            <a:xfrm rot="19936315">
              <a:off x="9441866" y="3013524"/>
              <a:ext cx="1141231" cy="1141231"/>
            </a:xfrm>
            <a:prstGeom prst="arc">
              <a:avLst>
                <a:gd name="adj1" fmla="val 10755017"/>
                <a:gd name="adj2" fmla="val 9425884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5" name="원호 64"/>
            <p:cNvSpPr/>
            <p:nvPr/>
          </p:nvSpPr>
          <p:spPr>
            <a:xfrm rot="1122710">
              <a:off x="9779313" y="4622496"/>
              <a:ext cx="1226924" cy="1226924"/>
            </a:xfrm>
            <a:prstGeom prst="arc">
              <a:avLst>
                <a:gd name="adj1" fmla="val 10755017"/>
                <a:gd name="adj2" fmla="val 9425884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6" name="원호 65"/>
            <p:cNvSpPr/>
            <p:nvPr/>
          </p:nvSpPr>
          <p:spPr>
            <a:xfrm rot="4021767">
              <a:off x="7758857" y="5543443"/>
              <a:ext cx="1226924" cy="1226924"/>
            </a:xfrm>
            <a:prstGeom prst="arc">
              <a:avLst>
                <a:gd name="adj1" fmla="val 10755017"/>
                <a:gd name="adj2" fmla="val 9425884"/>
              </a:avLst>
            </a:prstGeom>
            <a:noFill/>
            <a:ln w="38100">
              <a:solidFill>
                <a:srgbClr val="BC585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 flipV="1">
              <a:off x="8294974" y="3942456"/>
              <a:ext cx="1239694" cy="420034"/>
            </a:xfrm>
            <a:prstGeom prst="line">
              <a:avLst/>
            </a:prstGeom>
            <a:ln w="69850" cap="flat" cmpd="sng" algn="ctr">
              <a:solidFill>
                <a:srgbClr val="BC5859"/>
              </a:solidFill>
              <a:prstDash val="solid"/>
              <a:round/>
              <a:headEnd type="none" w="med" len="lg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타원 69"/>
            <p:cNvSpPr/>
            <p:nvPr/>
          </p:nvSpPr>
          <p:spPr>
            <a:xfrm>
              <a:off x="9511416" y="3086951"/>
              <a:ext cx="1022449" cy="934255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8268835" y="4908929"/>
              <a:ext cx="1492661" cy="301299"/>
            </a:xfrm>
            <a:prstGeom prst="line">
              <a:avLst/>
            </a:prstGeom>
            <a:ln w="69850" cap="flat" cmpd="sng" algn="ctr">
              <a:solidFill>
                <a:srgbClr val="BC5859"/>
              </a:solidFill>
              <a:prstDash val="solid"/>
              <a:round/>
              <a:headEnd type="none" w="med" len="lg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타원 72"/>
            <p:cNvSpPr/>
            <p:nvPr/>
          </p:nvSpPr>
          <p:spPr>
            <a:xfrm>
              <a:off x="9854802" y="4728195"/>
              <a:ext cx="1065974" cy="974026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7831296" y="5303831"/>
              <a:ext cx="171457" cy="373678"/>
            </a:xfrm>
            <a:prstGeom prst="line">
              <a:avLst/>
            </a:prstGeom>
            <a:ln w="69850" cap="flat" cmpd="sng" algn="ctr">
              <a:solidFill>
                <a:srgbClr val="BC5859"/>
              </a:solidFill>
              <a:prstDash val="solid"/>
              <a:round/>
              <a:headEnd type="none" w="med" len="lg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타원 80"/>
            <p:cNvSpPr/>
            <p:nvPr/>
          </p:nvSpPr>
          <p:spPr>
            <a:xfrm>
              <a:off x="7844942" y="5663892"/>
              <a:ext cx="1065974" cy="974026"/>
            </a:xfrm>
            <a:prstGeom prst="ellipse">
              <a:avLst/>
            </a:prstGeom>
            <a:solidFill>
              <a:srgbClr val="E2DBD5"/>
            </a:solidFill>
            <a:ln w="22225">
              <a:solidFill>
                <a:srgbClr val="ECE8E4"/>
              </a:solidFill>
            </a:ln>
            <a:effectLst>
              <a:outerShdw blurRad="266700" dist="304800" dir="8100000" sx="89000" sy="89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810793" y="2672022"/>
              <a:ext cx="1107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면역 질환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58482" y="3235650"/>
              <a:ext cx="11079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심혈 관계</a:t>
              </a:r>
              <a:endPara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질환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966229" y="5033331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위궤양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941969" y="5983211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30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우울증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 flipV="1">
              <a:off x="1507129" y="4980363"/>
              <a:ext cx="469776" cy="390510"/>
            </a:xfrm>
            <a:prstGeom prst="line">
              <a:avLst/>
            </a:prstGeom>
            <a:ln w="34925">
              <a:solidFill>
                <a:srgbClr val="BC5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1433044" y="6322110"/>
              <a:ext cx="1267481" cy="25902"/>
            </a:xfrm>
            <a:prstGeom prst="line">
              <a:avLst/>
            </a:prstGeom>
            <a:ln w="31750">
              <a:solidFill>
                <a:srgbClr val="BC5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623888" y="335917"/>
            <a:ext cx="4431617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AI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프로젝트 추진 배경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cxnSp>
        <p:nvCxnSpPr>
          <p:cNvPr id="41" name="직선 연결선 47">
            <a:extLst>
              <a:ext uri="{FF2B5EF4-FFF2-40B4-BE49-F238E27FC236}">
                <a16:creationId xmlns:a16="http://schemas.microsoft.com/office/drawing/2014/main" id="{728EBFBD-CF30-DD46-9160-A787978620C5}"/>
              </a:ext>
            </a:extLst>
          </p:cNvPr>
          <p:cNvCxnSpPr>
            <a:cxnSpLocks/>
          </p:cNvCxnSpPr>
          <p:nvPr/>
        </p:nvCxnSpPr>
        <p:spPr>
          <a:xfrm>
            <a:off x="6314513" y="564344"/>
            <a:ext cx="0" cy="384248"/>
          </a:xfrm>
          <a:prstGeom prst="line">
            <a:avLst/>
          </a:prstGeom>
          <a:ln w="28575"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3" y="703674"/>
            <a:ext cx="4763388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스트레스와 </a:t>
            </a:r>
            <a:r>
              <a:rPr lang="en-US" altLang="ko-KR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HRV </a:t>
            </a:r>
            <a:r>
              <a:rPr lang="ko-KR" altLang="en-US" sz="36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의 관계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3" y="273827"/>
            <a:ext cx="4037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STRESS &amp; HRV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58" y="273827"/>
            <a:ext cx="4962468" cy="16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3.googleusercontent.com/0UQtofLCU3Gu0DM_5tSPdAoHVAEJOvd18xjp76nRkHTqZ6uBeG12yf37iDOyVRpqOMXnmIoG6sC2XOEHdQ5d2njsvciXKMZDWD1tbEeaE_Y0PlEr7agy9HQaQenfN5wgpvgCZY8FTt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r="63145" b="47397"/>
          <a:stretch/>
        </p:blipFill>
        <p:spPr bwMode="auto">
          <a:xfrm>
            <a:off x="7829969" y="249532"/>
            <a:ext cx="714005" cy="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상자 28">
            <a:extLst>
              <a:ext uri="{FF2B5EF4-FFF2-40B4-BE49-F238E27FC236}">
                <a16:creationId xmlns:a16="http://schemas.microsoft.com/office/drawing/2014/main" id="{3019AF4B-C11B-D34C-9B0D-4A661D415063}"/>
              </a:ext>
            </a:extLst>
          </p:cNvPr>
          <p:cNvSpPr txBox="1"/>
          <p:nvPr/>
        </p:nvSpPr>
        <p:spPr>
          <a:xfrm>
            <a:off x="950979" y="2455140"/>
            <a:ext cx="8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30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간격은 일정하지 않고 불규칙적으로 길어졌다</a:t>
            </a:r>
            <a:r>
              <a:rPr lang="en-US" altLang="ko-KR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짧아졌다 하는 무작위의 진동 형태</a:t>
            </a:r>
            <a:endParaRPr lang="en-US" altLang="ko-KR" sz="20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spc="-30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→ 박동과 박동 사이 간격의 연속적인 변이를 분석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945460" y="3523435"/>
            <a:ext cx="4905115" cy="2628508"/>
            <a:chOff x="986269" y="4007820"/>
            <a:chExt cx="4905115" cy="2628508"/>
          </a:xfrm>
        </p:grpSpPr>
        <p:sp>
          <p:nvSpPr>
            <p:cNvPr id="5" name="직사각형 4"/>
            <p:cNvSpPr/>
            <p:nvPr/>
          </p:nvSpPr>
          <p:spPr>
            <a:xfrm>
              <a:off x="986269" y="4007820"/>
              <a:ext cx="4905115" cy="2628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https://lh4.googleusercontent.com/XiTIB2MmzX2-cIQQlKJ_QqUx15E7vc5jg9px8RWNa0dFr1UuBP72KRqaXFJtri1-KsCHigHU0p5wiux15I3MJZXUXmRcOnHfI5RnQW4W5b16HRWmQ-VlGqs7xB9iWf6TD9xb4AI2dxQ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49"/>
            <a:stretch/>
          </p:blipFill>
          <p:spPr bwMode="auto">
            <a:xfrm>
              <a:off x="1980840" y="6094233"/>
              <a:ext cx="2893474" cy="47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14813" y="5636776"/>
              <a:ext cx="3844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증가된 </a:t>
              </a:r>
              <a:r>
                <a:rPr lang="ko-KR" altLang="en-US" sz="16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변이도 </a:t>
              </a:r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= 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좋은 생리적 건강 상태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754904" y="4264835"/>
              <a:ext cx="3257399" cy="1337891"/>
              <a:chOff x="1736856" y="4432250"/>
              <a:chExt cx="3257399" cy="1337891"/>
            </a:xfrm>
          </p:grpSpPr>
          <p:pic>
            <p:nvPicPr>
              <p:cNvPr id="2050" name="Picture 2" descr="https://lh5.googleusercontent.com/reUuRw9hWSJLbZSj2E54qxPccXhC4djgTNdILGBfmJ-numeCGrvC7JNrIQYBL5DfjRSMmpuLhcu8XmHDB7w5_G86PsPmM5zjxv7QB9ILoi2MRJs-eawdsex51sXu8KcfyABnbJKNSAw"/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932"/>
              <a:stretch/>
            </p:blipFill>
            <p:spPr bwMode="auto">
              <a:xfrm>
                <a:off x="1896625" y="4432250"/>
                <a:ext cx="2819120" cy="1337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왼쪽/오른쪽 화살표 11"/>
              <p:cNvSpPr/>
              <p:nvPr/>
            </p:nvSpPr>
            <p:spPr>
              <a:xfrm>
                <a:off x="3031435" y="4493941"/>
                <a:ext cx="453423" cy="297247"/>
              </a:xfrm>
              <a:prstGeom prst="leftRightArrow">
                <a:avLst/>
              </a:prstGeom>
              <a:solidFill>
                <a:srgbClr val="A22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736856" y="4443825"/>
                <a:ext cx="1031051" cy="369332"/>
              </a:xfrm>
              <a:prstGeom prst="rect">
                <a:avLst/>
              </a:prstGeom>
              <a:solidFill>
                <a:srgbClr val="E26464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spc="-150" dirty="0">
                    <a:ln>
                      <a:solidFill>
                        <a:srgbClr val="A2223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교감신경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51607" y="4463356"/>
                <a:ext cx="1242648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spc="-150" dirty="0">
                    <a:ln>
                      <a:solidFill>
                        <a:srgbClr val="A2223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부교감신경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6071098" y="3509798"/>
            <a:ext cx="4905115" cy="2628508"/>
            <a:chOff x="6471336" y="4007820"/>
            <a:chExt cx="4905115" cy="2628508"/>
          </a:xfrm>
        </p:grpSpPr>
        <p:sp>
          <p:nvSpPr>
            <p:cNvPr id="28" name="직사각형 27"/>
            <p:cNvSpPr/>
            <p:nvPr/>
          </p:nvSpPr>
          <p:spPr>
            <a:xfrm>
              <a:off x="6471336" y="4007820"/>
              <a:ext cx="4905115" cy="2628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7387681" y="4167177"/>
              <a:ext cx="2997842" cy="1469599"/>
              <a:chOff x="7577328" y="4294432"/>
              <a:chExt cx="2997842" cy="1469599"/>
            </a:xfrm>
          </p:grpSpPr>
          <p:pic>
            <p:nvPicPr>
              <p:cNvPr id="2052" name="Picture 4" descr="https://lh3.googleusercontent.com/oGdCPNcCdZOnpRUovIxVKHqHJIDB74uyKCc-qL4bgVvFAgNk3U29VNb3auN1awrqwr-M74MOPk4r8mYN8nXJlTc-S5F68OAGzmBX_T6TqhtVsEMk3P06SO67QQIPT5vuoku1hoCMb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41"/>
              <a:stretch/>
            </p:blipFill>
            <p:spPr bwMode="auto">
              <a:xfrm>
                <a:off x="7577328" y="4426140"/>
                <a:ext cx="2997842" cy="1337891"/>
              </a:xfrm>
              <a:prstGeom prst="rect">
                <a:avLst/>
              </a:prstGeom>
              <a:solidFill>
                <a:srgbClr val="A22236"/>
              </a:solidFill>
              <a:ln>
                <a:noFill/>
              </a:ln>
              <a:ex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667505" y="4682316"/>
                <a:ext cx="1031051" cy="369332"/>
              </a:xfrm>
              <a:prstGeom prst="rect">
                <a:avLst/>
              </a:prstGeom>
              <a:solidFill>
                <a:srgbClr val="E26464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spc="-150" dirty="0">
                    <a:ln>
                      <a:solidFill>
                        <a:srgbClr val="A2223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교감신경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26519" y="4314543"/>
                <a:ext cx="1242648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spc="-150" dirty="0">
                    <a:ln>
                      <a:solidFill>
                        <a:srgbClr val="A2223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부교감신경</a:t>
                </a:r>
              </a:p>
            </p:txBody>
          </p:sp>
          <p:sp>
            <p:nvSpPr>
              <p:cNvPr id="14" name="아래쪽 화살표 13"/>
              <p:cNvSpPr/>
              <p:nvPr/>
            </p:nvSpPr>
            <p:spPr>
              <a:xfrm>
                <a:off x="8018374" y="4294432"/>
                <a:ext cx="364948" cy="307056"/>
              </a:xfrm>
              <a:prstGeom prst="downArrow">
                <a:avLst/>
              </a:prstGeom>
              <a:solidFill>
                <a:srgbClr val="A222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789334" y="5748373"/>
              <a:ext cx="4269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감소된 </a:t>
              </a:r>
              <a:r>
                <a:rPr lang="ko-KR" altLang="en-US" sz="1600" b="1" spc="-150" dirty="0" err="1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심박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변이도 </a:t>
              </a:r>
              <a:r>
                <a:rPr lang="en-US" altLang="ko-KR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= </a:t>
              </a:r>
              <a:r>
                <a:rPr lang="ko-KR" altLang="en-US" sz="1600" b="1" spc="-150" dirty="0">
                  <a:ln>
                    <a:solidFill>
                      <a:srgbClr val="A22236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좋지 않은 생리적 건강 상태</a:t>
              </a:r>
            </a:p>
          </p:txBody>
        </p:sp>
        <p:pic>
          <p:nvPicPr>
            <p:cNvPr id="2056" name="Picture 8" descr="https://lh6.googleusercontent.com/px9RB0fLZZCUmOlRAqNgjTMlIx9fPhve4-MAL7YjGtxCmEECHCLE5v6nArX3Q4T_XmGVmMvDmTep6zKbdXnQ93mPR2_-ee01lpc39nuEl1dsyPCeNMc66I1EA949T9VNSPIMbswr7iA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22"/>
            <a:stretch/>
          </p:blipFill>
          <p:spPr bwMode="auto">
            <a:xfrm>
              <a:off x="7538177" y="6181172"/>
              <a:ext cx="2771430" cy="41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771493" y="1895333"/>
            <a:ext cx="6293967" cy="461665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Q. HRV (Heart Rate Variability, </a:t>
            </a:r>
            <a:r>
              <a:rPr lang="ko-KR" altLang="en-US" sz="24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심박</a:t>
            </a:r>
            <a:r>
              <a:rPr lang="ko-KR" altLang="en-US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변이도</a:t>
            </a:r>
            <a:r>
              <a:rPr lang="en-US" altLang="ko-KR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란</a:t>
            </a:r>
            <a:r>
              <a:rPr lang="en-US" altLang="ko-KR" sz="24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4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99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35032"/>
            <a:ext cx="12192000" cy="522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3382234"/>
            <a:ext cx="12192000" cy="491664"/>
          </a:xfrm>
          <a:prstGeom prst="rect">
            <a:avLst/>
          </a:prstGeom>
          <a:solidFill>
            <a:srgbClr val="A2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음악 요법이 중환자실 간호사의 주관적 스트레스 반응</a:t>
            </a:r>
            <a:r>
              <a:rPr lang="en-US" altLang="ko-KR" sz="2000" b="1" spc="-16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(2017)</a:t>
            </a:r>
            <a:endParaRPr lang="ko-KR" altLang="en-US" sz="2000" b="1" spc="-16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408" y="1840690"/>
            <a:ext cx="659903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스트레스 상황 종료 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 후 음악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클래식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팝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을 들은 피험자의 </a:t>
            </a:r>
            <a:r>
              <a:rPr lang="ko-KR" altLang="en-US" sz="16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수축기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혈압이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 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음악을 듣지 않은 피험자의 </a:t>
            </a:r>
            <a:r>
              <a:rPr lang="ko-KR" altLang="en-US" sz="1600" b="1" spc="-150" dirty="0" err="1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수축기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혈압보다 낮아짐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음악이 스트레스 회복에 유의미한 관계가 있다는 논문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dirty="0"/>
          </a:p>
        </p:txBody>
      </p:sp>
      <p:pic>
        <p:nvPicPr>
          <p:cNvPr id="3074" name="Picture 2" descr="https://lh4.googleusercontent.com/KZYV2wu1DInHA6ZUYGDXtm_DAl0nrNvEkOlEUd35q9NF6IM5oJdgJNkdyIXb2ZHT9qDCaX3jkfwZCXqAugdUT7dF-GZ3gbY59ZwjMIXaZu8sC5dYBbIIXJA6C2-neP1Uv5qoyc_bt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52" y="1699200"/>
            <a:ext cx="3960975" cy="15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7408" y="3972167"/>
            <a:ext cx="6903834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"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음악은 사람의 뇌와 자율신경계에 영향을 주어 생리적 변화와 정서적 반응을 일으키게 하며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특히 대상자가 선호하는 음악을 들으면 불안이 감소되고 정서는 안정되며 스트레스가 감소하는 긍정적인 영향을 준다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그러나 선호하지 않는 음악이나 적절하지 않은 음량으로 들었을 경우 혈압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심박수 증가 및 혈당 증가와 같은 역효과가 있다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."</a:t>
            </a:r>
            <a:r>
              <a:rPr lang="en-US" altLang="ko-KR" sz="1600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  <a:latin typeface="+mj-ea"/>
                <a:ea typeface="+mj-ea"/>
              </a:rPr>
              <a:t> </a:t>
            </a:r>
            <a:endParaRPr lang="ko-KR" altLang="en-US" dirty="0">
              <a:highlight>
                <a:srgbClr val="00FFFF"/>
              </a:highlight>
            </a:endParaRPr>
          </a:p>
        </p:txBody>
      </p:sp>
      <p:pic>
        <p:nvPicPr>
          <p:cNvPr id="3076" name="Picture 4" descr="https://lh6.googleusercontent.com/P-13e8fZB95oDvCOv5m0JgR8FuGlxS8YgQJQoaYpjemo6tL6B5CA5raAFrPu9M_8x34UmmG8Wv48U77I8fIkDF-5VBO2KtOco_o-ATgiuGMafkyP-9zRw3mAaNBlOmNhQj4lGG6mPz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52" y="4293706"/>
            <a:ext cx="4149917" cy="17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상자 3">
            <a:extLst>
              <a:ext uri="{FF2B5EF4-FFF2-40B4-BE49-F238E27FC236}">
                <a16:creationId xmlns:a16="http://schemas.microsoft.com/office/drawing/2014/main" id="{6F3F292C-844F-3347-85F4-EE74FA6E6761}"/>
              </a:ext>
            </a:extLst>
          </p:cNvPr>
          <p:cNvSpPr txBox="1"/>
          <p:nvPr/>
        </p:nvSpPr>
        <p:spPr>
          <a:xfrm>
            <a:off x="550862" y="703674"/>
            <a:ext cx="5224887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93"/>
              </a:lnSpc>
            </a:pPr>
            <a:r>
              <a:rPr lang="ko-KR" altLang="en-US" sz="3600" b="1" spc="-30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rgbClr val="A22236"/>
                </a:solidFill>
                <a:latin typeface="+mj-ea"/>
                <a:ea typeface="+mj-ea"/>
              </a:rPr>
              <a:t>스트레스 완화 음악의 효과</a:t>
            </a:r>
            <a:endParaRPr lang="en-US" altLang="ko-KR" sz="3600" b="1" spc="-300" dirty="0">
              <a:ln>
                <a:solidFill>
                  <a:srgbClr val="A22236">
                    <a:alpha val="0"/>
                  </a:srgbClr>
                </a:solidFill>
              </a:ln>
              <a:solidFill>
                <a:srgbClr val="A22236"/>
              </a:solidFill>
              <a:latin typeface="+mj-ea"/>
              <a:ea typeface="+mj-ea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881AEDAF-42EA-4943-A329-D2C0BB46D9FB}"/>
              </a:ext>
            </a:extLst>
          </p:cNvPr>
          <p:cNvSpPr txBox="1"/>
          <p:nvPr/>
        </p:nvSpPr>
        <p:spPr>
          <a:xfrm>
            <a:off x="550863" y="273827"/>
            <a:ext cx="403708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rgbClr val="A22236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Music Effect</a:t>
            </a:r>
            <a:endParaRPr lang="ko-KR" altLang="en-US" b="1" spc="-150" dirty="0">
              <a:ln>
                <a:solidFill>
                  <a:srgbClr val="A22236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91503" y="690880"/>
            <a:ext cx="4436814" cy="0"/>
          </a:xfrm>
          <a:prstGeom prst="line">
            <a:avLst/>
          </a:prstGeom>
          <a:ln>
            <a:solidFill>
              <a:srgbClr val="A22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7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2E8B0C6BA2294DA2209A7622C098EB" ma:contentTypeVersion="8" ma:contentTypeDescription="새 문서를 만듭니다." ma:contentTypeScope="" ma:versionID="4aa15b388e24ad8a8f424e9f983efd46">
  <xsd:schema xmlns:xsd="http://www.w3.org/2001/XMLSchema" xmlns:xs="http://www.w3.org/2001/XMLSchema" xmlns:p="http://schemas.microsoft.com/office/2006/metadata/properties" xmlns:ns2="543d2486-2a04-4acb-ba77-2b2b55631bfc" targetNamespace="http://schemas.microsoft.com/office/2006/metadata/properties" ma:root="true" ma:fieldsID="15e4fc486bc32e84357610f4ac3af908" ns2:_="">
    <xsd:import namespace="543d2486-2a04-4acb-ba77-2b2b55631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d2486-2a04-4acb-ba77-2b2b55631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082731-41AA-473F-922A-D8316D3EC58E}"/>
</file>

<file path=customXml/itemProps2.xml><?xml version="1.0" encoding="utf-8"?>
<ds:datastoreItem xmlns:ds="http://schemas.openxmlformats.org/officeDocument/2006/customXml" ds:itemID="{8C9D66DD-60F3-4CE4-9D54-A5549AB6ABE8}"/>
</file>

<file path=customXml/itemProps3.xml><?xml version="1.0" encoding="utf-8"?>
<ds:datastoreItem xmlns:ds="http://schemas.openxmlformats.org/officeDocument/2006/customXml" ds:itemID="{87A56ABA-D511-4D9F-A70F-1FCF6FFFFB6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</TotalTime>
  <Words>2155</Words>
  <Application>Microsoft Office PowerPoint</Application>
  <PresentationFormat>와이드스크린</PresentationFormat>
  <Paragraphs>592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Noto Sans CJK KR Medium</vt:lpstr>
      <vt:lpstr>나눔스퀘어OTF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kwak honggu</dc:creator>
  <cp:lastModifiedBy>정서희</cp:lastModifiedBy>
  <cp:revision>157</cp:revision>
  <dcterms:created xsi:type="dcterms:W3CDTF">2019-12-17T04:14:39Z</dcterms:created>
  <dcterms:modified xsi:type="dcterms:W3CDTF">2019-12-19T05:16:41Z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0x010100802E8B0C6BA2294DA2209A7622C098EB</vt:lpwstr>
  </property>
</Properties>
</file>